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30"/>
  </p:sldMasterIdLst>
  <p:notesMasterIdLst>
    <p:notesMasterId r:id="rId145"/>
  </p:notesMasterIdLst>
  <p:handoutMasterIdLst>
    <p:handoutMasterId r:id="rId146"/>
  </p:handoutMasterIdLst>
  <p:sldIdLst>
    <p:sldId id="671" r:id="rId31"/>
    <p:sldId id="691" r:id="rId32"/>
    <p:sldId id="721" r:id="rId33"/>
    <p:sldId id="585" r:id="rId34"/>
    <p:sldId id="591" r:id="rId35"/>
    <p:sldId id="722" r:id="rId36"/>
    <p:sldId id="891" r:id="rId37"/>
    <p:sldId id="850" r:id="rId38"/>
    <p:sldId id="939" r:id="rId39"/>
    <p:sldId id="959" r:id="rId40"/>
    <p:sldId id="287" r:id="rId41"/>
    <p:sldId id="288" r:id="rId42"/>
    <p:sldId id="289" r:id="rId43"/>
    <p:sldId id="290" r:id="rId44"/>
    <p:sldId id="283" r:id="rId45"/>
    <p:sldId id="674" r:id="rId46"/>
    <p:sldId id="744" r:id="rId47"/>
    <p:sldId id="745" r:id="rId48"/>
    <p:sldId id="681" r:id="rId49"/>
    <p:sldId id="747" r:id="rId50"/>
    <p:sldId id="940" r:id="rId51"/>
    <p:sldId id="786" r:id="rId52"/>
    <p:sldId id="260" r:id="rId53"/>
    <p:sldId id="750" r:id="rId54"/>
    <p:sldId id="751" r:id="rId55"/>
    <p:sldId id="941" r:id="rId56"/>
    <p:sldId id="899" r:id="rId57"/>
    <p:sldId id="943" r:id="rId58"/>
    <p:sldId id="264" r:id="rId59"/>
    <p:sldId id="900" r:id="rId60"/>
    <p:sldId id="910" r:id="rId61"/>
    <p:sldId id="898" r:id="rId62"/>
    <p:sldId id="732" r:id="rId63"/>
    <p:sldId id="731" r:id="rId64"/>
    <p:sldId id="944" r:id="rId65"/>
    <p:sldId id="917" r:id="rId66"/>
    <p:sldId id="945" r:id="rId67"/>
    <p:sldId id="946" r:id="rId68"/>
    <p:sldId id="948" r:id="rId69"/>
    <p:sldId id="949" r:id="rId70"/>
    <p:sldId id="950" r:id="rId71"/>
    <p:sldId id="892" r:id="rId72"/>
    <p:sldId id="951" r:id="rId73"/>
    <p:sldId id="741" r:id="rId74"/>
    <p:sldId id="781" r:id="rId75"/>
    <p:sldId id="918" r:id="rId76"/>
    <p:sldId id="919" r:id="rId77"/>
    <p:sldId id="757" r:id="rId78"/>
    <p:sldId id="733" r:id="rId79"/>
    <p:sldId id="957" r:id="rId80"/>
    <p:sldId id="958" r:id="rId81"/>
    <p:sldId id="926" r:id="rId82"/>
    <p:sldId id="927" r:id="rId83"/>
    <p:sldId id="928" r:id="rId84"/>
    <p:sldId id="952" r:id="rId85"/>
    <p:sldId id="953" r:id="rId86"/>
    <p:sldId id="954" r:id="rId87"/>
    <p:sldId id="955" r:id="rId88"/>
    <p:sldId id="956" r:id="rId89"/>
    <p:sldId id="777" r:id="rId90"/>
    <p:sldId id="759" r:id="rId91"/>
    <p:sldId id="258" r:id="rId92"/>
    <p:sldId id="760" r:id="rId93"/>
    <p:sldId id="925" r:id="rId94"/>
    <p:sldId id="748" r:id="rId95"/>
    <p:sldId id="929" r:id="rId96"/>
    <p:sldId id="930" r:id="rId97"/>
    <p:sldId id="931" r:id="rId98"/>
    <p:sldId id="932" r:id="rId99"/>
    <p:sldId id="776" r:id="rId100"/>
    <p:sldId id="261" r:id="rId101"/>
    <p:sldId id="262" r:id="rId102"/>
    <p:sldId id="736" r:id="rId103"/>
    <p:sldId id="934" r:id="rId104"/>
    <p:sldId id="738" r:id="rId105"/>
    <p:sldId id="783" r:id="rId106"/>
    <p:sldId id="935" r:id="rId107"/>
    <p:sldId id="936" r:id="rId108"/>
    <p:sldId id="851" r:id="rId109"/>
    <p:sldId id="256" r:id="rId110"/>
    <p:sldId id="862" r:id="rId111"/>
    <p:sldId id="983" r:id="rId112"/>
    <p:sldId id="993" r:id="rId113"/>
    <p:sldId id="960" r:id="rId114"/>
    <p:sldId id="961" r:id="rId115"/>
    <p:sldId id="984" r:id="rId116"/>
    <p:sldId id="994" r:id="rId117"/>
    <p:sldId id="963" r:id="rId118"/>
    <p:sldId id="964" r:id="rId119"/>
    <p:sldId id="991" r:id="rId120"/>
    <p:sldId id="990" r:id="rId121"/>
    <p:sldId id="965" r:id="rId122"/>
    <p:sldId id="996" r:id="rId123"/>
    <p:sldId id="967" r:id="rId124"/>
    <p:sldId id="968" r:id="rId125"/>
    <p:sldId id="986" r:id="rId126"/>
    <p:sldId id="997" r:id="rId127"/>
    <p:sldId id="970" r:id="rId128"/>
    <p:sldId id="971" r:id="rId129"/>
    <p:sldId id="987" r:id="rId130"/>
    <p:sldId id="998" r:id="rId131"/>
    <p:sldId id="973" r:id="rId132"/>
    <p:sldId id="974" r:id="rId133"/>
    <p:sldId id="988" r:id="rId134"/>
    <p:sldId id="999" r:id="rId135"/>
    <p:sldId id="976" r:id="rId136"/>
    <p:sldId id="977" r:id="rId137"/>
    <p:sldId id="978" r:id="rId138"/>
    <p:sldId id="979" r:id="rId139"/>
    <p:sldId id="980" r:id="rId140"/>
    <p:sldId id="981" r:id="rId141"/>
    <p:sldId id="724" r:id="rId142"/>
    <p:sldId id="982" r:id="rId143"/>
    <p:sldId id="725" r:id="rId14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yth, Alison" initials="AME" lastIdx="1" clrIdx="0"/>
  <p:cmAuthor id="1" name="Rich Mason" initials="ram" lastIdx="2" clrIdx="1"/>
  <p:cmAuthor id="2" name="newuser" initials="n" lastIdx="1" clrIdx="2"/>
  <p:cmAuthor id="3" name="Zubrow, Alexis" initials="ZA" lastIdx="1" clrIdx="3">
    <p:extLst>
      <p:ext uri="{19B8F6BF-5375-455C-9EA6-DF929625EA0E}">
        <p15:presenceInfo xmlns:p15="http://schemas.microsoft.com/office/powerpoint/2012/main" userId="S-1-5-21-1339303556-449845944-1601390327-258611" providerId="AD"/>
      </p:ext>
    </p:extLst>
  </p:cmAuthor>
  <p:cmAuthor id="4" name="Eyth, Alison" initials="EA" lastIdx="13" clrIdx="4">
    <p:extLst>
      <p:ext uri="{19B8F6BF-5375-455C-9EA6-DF929625EA0E}">
        <p15:presenceInfo xmlns:p15="http://schemas.microsoft.com/office/powerpoint/2012/main" userId="S-1-5-21-1339303556-449845944-1601390327-223308" providerId="AD"/>
      </p:ext>
    </p:extLst>
  </p:cmAuthor>
  <p:cmAuthor id="5" name="Vukovich, Jeffrey" initials="VJ" lastIdx="11" clrIdx="5">
    <p:extLst>
      <p:ext uri="{19B8F6BF-5375-455C-9EA6-DF929625EA0E}">
        <p15:presenceInfo xmlns:p15="http://schemas.microsoft.com/office/powerpoint/2012/main" userId="S-1-5-21-1339303556-449845944-1601390327-374485" providerId="AD"/>
      </p:ext>
    </p:extLst>
  </p:cmAuthor>
  <p:cmAuthor id="6" name="Eyth, Alison" initials="EA [2]" lastIdx="11" clrIdx="6">
    <p:extLst>
      <p:ext uri="{19B8F6BF-5375-455C-9EA6-DF929625EA0E}">
        <p15:presenceInfo xmlns:p15="http://schemas.microsoft.com/office/powerpoint/2012/main" userId="S::Eyth.Alison@epa.gov::649d2ced-6280-4c44-830a-d941bed67d1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591" autoAdjust="0"/>
    <p:restoredTop sz="88851" autoAdjust="0"/>
  </p:normalViewPr>
  <p:slideViewPr>
    <p:cSldViewPr>
      <p:cViewPr>
        <p:scale>
          <a:sx n="75" d="100"/>
          <a:sy n="75" d="100"/>
        </p:scale>
        <p:origin x="-144" y="462"/>
      </p:cViewPr>
      <p:guideLst>
        <p:guide orient="horz" pos="2160"/>
        <p:guide pos="3840"/>
      </p:guideLst>
    </p:cSldViewPr>
  </p:slideViewPr>
  <p:notesTextViewPr>
    <p:cViewPr>
      <p:scale>
        <a:sx n="100" d="100"/>
        <a:sy n="100" d="100"/>
      </p:scale>
      <p:origin x="0" y="0"/>
    </p:cViewPr>
  </p:notesTextViewPr>
  <p:sorterViewPr>
    <p:cViewPr>
      <p:scale>
        <a:sx n="66" d="100"/>
        <a:sy n="66" d="100"/>
      </p:scale>
      <p:origin x="0" y="-15000"/>
    </p:cViewPr>
  </p:sorterViewPr>
  <p:notesViewPr>
    <p:cSldViewPr>
      <p:cViewPr varScale="1">
        <p:scale>
          <a:sx n="60" d="100"/>
          <a:sy n="60" d="100"/>
        </p:scale>
        <p:origin x="-2004"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customXml" Target="../customXml/item26.xml"/><Relationship Id="rId117" Type="http://schemas.openxmlformats.org/officeDocument/2006/relationships/slide" Target="slides/slide87.xml"/><Relationship Id="rId21" Type="http://schemas.openxmlformats.org/officeDocument/2006/relationships/customXml" Target="../customXml/item21.xml"/><Relationship Id="rId42" Type="http://schemas.openxmlformats.org/officeDocument/2006/relationships/slide" Target="slides/slide12.xml"/><Relationship Id="rId47" Type="http://schemas.openxmlformats.org/officeDocument/2006/relationships/slide" Target="slides/slide17.xml"/><Relationship Id="rId63" Type="http://schemas.openxmlformats.org/officeDocument/2006/relationships/slide" Target="slides/slide33.xml"/><Relationship Id="rId68" Type="http://schemas.openxmlformats.org/officeDocument/2006/relationships/slide" Target="slides/slide38.xml"/><Relationship Id="rId84" Type="http://schemas.openxmlformats.org/officeDocument/2006/relationships/slide" Target="slides/slide54.xml"/><Relationship Id="rId89" Type="http://schemas.openxmlformats.org/officeDocument/2006/relationships/slide" Target="slides/slide59.xml"/><Relationship Id="rId112" Type="http://schemas.openxmlformats.org/officeDocument/2006/relationships/slide" Target="slides/slide82.xml"/><Relationship Id="rId133" Type="http://schemas.openxmlformats.org/officeDocument/2006/relationships/slide" Target="slides/slide103.xml"/><Relationship Id="rId138" Type="http://schemas.openxmlformats.org/officeDocument/2006/relationships/slide" Target="slides/slide108.xml"/><Relationship Id="rId16" Type="http://schemas.openxmlformats.org/officeDocument/2006/relationships/customXml" Target="../customXml/item16.xml"/><Relationship Id="rId107" Type="http://schemas.openxmlformats.org/officeDocument/2006/relationships/slide" Target="slides/slide77.xml"/><Relationship Id="rId11" Type="http://schemas.openxmlformats.org/officeDocument/2006/relationships/customXml" Target="../customXml/item11.xml"/><Relationship Id="rId32" Type="http://schemas.openxmlformats.org/officeDocument/2006/relationships/slide" Target="slides/slide2.xml"/><Relationship Id="rId37" Type="http://schemas.openxmlformats.org/officeDocument/2006/relationships/slide" Target="slides/slide7.xml"/><Relationship Id="rId53" Type="http://schemas.openxmlformats.org/officeDocument/2006/relationships/slide" Target="slides/slide23.xml"/><Relationship Id="rId58" Type="http://schemas.openxmlformats.org/officeDocument/2006/relationships/slide" Target="slides/slide28.xml"/><Relationship Id="rId74" Type="http://schemas.openxmlformats.org/officeDocument/2006/relationships/slide" Target="slides/slide44.xml"/><Relationship Id="rId79" Type="http://schemas.openxmlformats.org/officeDocument/2006/relationships/slide" Target="slides/slide49.xml"/><Relationship Id="rId102" Type="http://schemas.openxmlformats.org/officeDocument/2006/relationships/slide" Target="slides/slide72.xml"/><Relationship Id="rId123" Type="http://schemas.openxmlformats.org/officeDocument/2006/relationships/slide" Target="slides/slide93.xml"/><Relationship Id="rId128" Type="http://schemas.openxmlformats.org/officeDocument/2006/relationships/slide" Target="slides/slide98.xml"/><Relationship Id="rId144" Type="http://schemas.openxmlformats.org/officeDocument/2006/relationships/slide" Target="slides/slide114.xml"/><Relationship Id="rId149" Type="http://schemas.openxmlformats.org/officeDocument/2006/relationships/viewProps" Target="viewProps.xml"/><Relationship Id="rId5" Type="http://schemas.openxmlformats.org/officeDocument/2006/relationships/customXml" Target="../customXml/item5.xml"/><Relationship Id="rId90" Type="http://schemas.openxmlformats.org/officeDocument/2006/relationships/slide" Target="slides/slide60.xml"/><Relationship Id="rId95" Type="http://schemas.openxmlformats.org/officeDocument/2006/relationships/slide" Target="slides/slide65.xml"/><Relationship Id="rId22" Type="http://schemas.openxmlformats.org/officeDocument/2006/relationships/customXml" Target="../customXml/item22.xml"/><Relationship Id="rId27" Type="http://schemas.openxmlformats.org/officeDocument/2006/relationships/customXml" Target="../customXml/item27.xml"/><Relationship Id="rId43" Type="http://schemas.openxmlformats.org/officeDocument/2006/relationships/slide" Target="slides/slide13.xml"/><Relationship Id="rId48" Type="http://schemas.openxmlformats.org/officeDocument/2006/relationships/slide" Target="slides/slide18.xml"/><Relationship Id="rId64" Type="http://schemas.openxmlformats.org/officeDocument/2006/relationships/slide" Target="slides/slide34.xml"/><Relationship Id="rId69" Type="http://schemas.openxmlformats.org/officeDocument/2006/relationships/slide" Target="slides/slide39.xml"/><Relationship Id="rId113" Type="http://schemas.openxmlformats.org/officeDocument/2006/relationships/slide" Target="slides/slide83.xml"/><Relationship Id="rId118" Type="http://schemas.openxmlformats.org/officeDocument/2006/relationships/slide" Target="slides/slide88.xml"/><Relationship Id="rId134" Type="http://schemas.openxmlformats.org/officeDocument/2006/relationships/slide" Target="slides/slide104.xml"/><Relationship Id="rId139" Type="http://schemas.openxmlformats.org/officeDocument/2006/relationships/slide" Target="slides/slide109.xml"/><Relationship Id="rId80" Type="http://schemas.openxmlformats.org/officeDocument/2006/relationships/slide" Target="slides/slide50.xml"/><Relationship Id="rId85" Type="http://schemas.openxmlformats.org/officeDocument/2006/relationships/slide" Target="slides/slide55.xml"/><Relationship Id="rId150" Type="http://schemas.openxmlformats.org/officeDocument/2006/relationships/theme" Target="theme/theme1.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slide" Target="slides/slide3.xml"/><Relationship Id="rId38" Type="http://schemas.openxmlformats.org/officeDocument/2006/relationships/slide" Target="slides/slide8.xml"/><Relationship Id="rId46" Type="http://schemas.openxmlformats.org/officeDocument/2006/relationships/slide" Target="slides/slide16.xml"/><Relationship Id="rId59" Type="http://schemas.openxmlformats.org/officeDocument/2006/relationships/slide" Target="slides/slide29.xml"/><Relationship Id="rId67" Type="http://schemas.openxmlformats.org/officeDocument/2006/relationships/slide" Target="slides/slide37.xml"/><Relationship Id="rId103" Type="http://schemas.openxmlformats.org/officeDocument/2006/relationships/slide" Target="slides/slide73.xml"/><Relationship Id="rId108" Type="http://schemas.openxmlformats.org/officeDocument/2006/relationships/slide" Target="slides/slide78.xml"/><Relationship Id="rId116" Type="http://schemas.openxmlformats.org/officeDocument/2006/relationships/slide" Target="slides/slide86.xml"/><Relationship Id="rId124" Type="http://schemas.openxmlformats.org/officeDocument/2006/relationships/slide" Target="slides/slide94.xml"/><Relationship Id="rId129" Type="http://schemas.openxmlformats.org/officeDocument/2006/relationships/slide" Target="slides/slide99.xml"/><Relationship Id="rId137" Type="http://schemas.openxmlformats.org/officeDocument/2006/relationships/slide" Target="slides/slide107.xml"/><Relationship Id="rId20" Type="http://schemas.openxmlformats.org/officeDocument/2006/relationships/customXml" Target="../customXml/item20.xml"/><Relationship Id="rId41" Type="http://schemas.openxmlformats.org/officeDocument/2006/relationships/slide" Target="slides/slide11.xml"/><Relationship Id="rId54" Type="http://schemas.openxmlformats.org/officeDocument/2006/relationships/slide" Target="slides/slide24.xml"/><Relationship Id="rId62" Type="http://schemas.openxmlformats.org/officeDocument/2006/relationships/slide" Target="slides/slide32.xml"/><Relationship Id="rId70" Type="http://schemas.openxmlformats.org/officeDocument/2006/relationships/slide" Target="slides/slide40.xml"/><Relationship Id="rId75" Type="http://schemas.openxmlformats.org/officeDocument/2006/relationships/slide" Target="slides/slide45.xml"/><Relationship Id="rId83" Type="http://schemas.openxmlformats.org/officeDocument/2006/relationships/slide" Target="slides/slide53.xml"/><Relationship Id="rId88" Type="http://schemas.openxmlformats.org/officeDocument/2006/relationships/slide" Target="slides/slide58.xml"/><Relationship Id="rId91" Type="http://schemas.openxmlformats.org/officeDocument/2006/relationships/slide" Target="slides/slide61.xml"/><Relationship Id="rId96" Type="http://schemas.openxmlformats.org/officeDocument/2006/relationships/slide" Target="slides/slide66.xml"/><Relationship Id="rId111" Type="http://schemas.openxmlformats.org/officeDocument/2006/relationships/slide" Target="slides/slide81.xml"/><Relationship Id="rId132" Type="http://schemas.openxmlformats.org/officeDocument/2006/relationships/slide" Target="slides/slide102.xml"/><Relationship Id="rId140" Type="http://schemas.openxmlformats.org/officeDocument/2006/relationships/slide" Target="slides/slide110.xml"/><Relationship Id="rId14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slide" Target="slides/slide6.xml"/><Relationship Id="rId49" Type="http://schemas.openxmlformats.org/officeDocument/2006/relationships/slide" Target="slides/slide19.xml"/><Relationship Id="rId57" Type="http://schemas.openxmlformats.org/officeDocument/2006/relationships/slide" Target="slides/slide27.xml"/><Relationship Id="rId106" Type="http://schemas.openxmlformats.org/officeDocument/2006/relationships/slide" Target="slides/slide76.xml"/><Relationship Id="rId114" Type="http://schemas.openxmlformats.org/officeDocument/2006/relationships/slide" Target="slides/slide84.xml"/><Relationship Id="rId119" Type="http://schemas.openxmlformats.org/officeDocument/2006/relationships/slide" Target="slides/slide89.xml"/><Relationship Id="rId127" Type="http://schemas.openxmlformats.org/officeDocument/2006/relationships/slide" Target="slides/slide97.xml"/><Relationship Id="rId10" Type="http://schemas.openxmlformats.org/officeDocument/2006/relationships/customXml" Target="../customXml/item10.xml"/><Relationship Id="rId31" Type="http://schemas.openxmlformats.org/officeDocument/2006/relationships/slide" Target="slides/slide1.xml"/><Relationship Id="rId44" Type="http://schemas.openxmlformats.org/officeDocument/2006/relationships/slide" Target="slides/slide14.xml"/><Relationship Id="rId52" Type="http://schemas.openxmlformats.org/officeDocument/2006/relationships/slide" Target="slides/slide22.xml"/><Relationship Id="rId60" Type="http://schemas.openxmlformats.org/officeDocument/2006/relationships/slide" Target="slides/slide30.xml"/><Relationship Id="rId65" Type="http://schemas.openxmlformats.org/officeDocument/2006/relationships/slide" Target="slides/slide35.xml"/><Relationship Id="rId73" Type="http://schemas.openxmlformats.org/officeDocument/2006/relationships/slide" Target="slides/slide43.xml"/><Relationship Id="rId78" Type="http://schemas.openxmlformats.org/officeDocument/2006/relationships/slide" Target="slides/slide48.xml"/><Relationship Id="rId81" Type="http://schemas.openxmlformats.org/officeDocument/2006/relationships/slide" Target="slides/slide51.xml"/><Relationship Id="rId86" Type="http://schemas.openxmlformats.org/officeDocument/2006/relationships/slide" Target="slides/slide56.xml"/><Relationship Id="rId94" Type="http://schemas.openxmlformats.org/officeDocument/2006/relationships/slide" Target="slides/slide64.xml"/><Relationship Id="rId99" Type="http://schemas.openxmlformats.org/officeDocument/2006/relationships/slide" Target="slides/slide69.xml"/><Relationship Id="rId101" Type="http://schemas.openxmlformats.org/officeDocument/2006/relationships/slide" Target="slides/slide71.xml"/><Relationship Id="rId122" Type="http://schemas.openxmlformats.org/officeDocument/2006/relationships/slide" Target="slides/slide92.xml"/><Relationship Id="rId130" Type="http://schemas.openxmlformats.org/officeDocument/2006/relationships/slide" Target="slides/slide100.xml"/><Relationship Id="rId135" Type="http://schemas.openxmlformats.org/officeDocument/2006/relationships/slide" Target="slides/slide105.xml"/><Relationship Id="rId143" Type="http://schemas.openxmlformats.org/officeDocument/2006/relationships/slide" Target="slides/slide113.xml"/><Relationship Id="rId148" Type="http://schemas.openxmlformats.org/officeDocument/2006/relationships/presProps" Target="presProps.xml"/><Relationship Id="rId151"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slide" Target="slides/slide9.xml"/><Relationship Id="rId109" Type="http://schemas.openxmlformats.org/officeDocument/2006/relationships/slide" Target="slides/slide79.xml"/><Relationship Id="rId34" Type="http://schemas.openxmlformats.org/officeDocument/2006/relationships/slide" Target="slides/slide4.xml"/><Relationship Id="rId50" Type="http://schemas.openxmlformats.org/officeDocument/2006/relationships/slide" Target="slides/slide20.xml"/><Relationship Id="rId55" Type="http://schemas.openxmlformats.org/officeDocument/2006/relationships/slide" Target="slides/slide25.xml"/><Relationship Id="rId76" Type="http://schemas.openxmlformats.org/officeDocument/2006/relationships/slide" Target="slides/slide46.xml"/><Relationship Id="rId97" Type="http://schemas.openxmlformats.org/officeDocument/2006/relationships/slide" Target="slides/slide67.xml"/><Relationship Id="rId104" Type="http://schemas.openxmlformats.org/officeDocument/2006/relationships/slide" Target="slides/slide74.xml"/><Relationship Id="rId120" Type="http://schemas.openxmlformats.org/officeDocument/2006/relationships/slide" Target="slides/slide90.xml"/><Relationship Id="rId125" Type="http://schemas.openxmlformats.org/officeDocument/2006/relationships/slide" Target="slides/slide95.xml"/><Relationship Id="rId141" Type="http://schemas.openxmlformats.org/officeDocument/2006/relationships/slide" Target="slides/slide111.xml"/><Relationship Id="rId146" Type="http://schemas.openxmlformats.org/officeDocument/2006/relationships/handoutMaster" Target="handoutMasters/handoutMaster1.xml"/><Relationship Id="rId7" Type="http://schemas.openxmlformats.org/officeDocument/2006/relationships/customXml" Target="../customXml/item7.xml"/><Relationship Id="rId71" Type="http://schemas.openxmlformats.org/officeDocument/2006/relationships/slide" Target="slides/slide41.xml"/><Relationship Id="rId92" Type="http://schemas.openxmlformats.org/officeDocument/2006/relationships/slide" Target="slides/slide62.xml"/><Relationship Id="rId2" Type="http://schemas.openxmlformats.org/officeDocument/2006/relationships/customXml" Target="../customXml/item2.xml"/><Relationship Id="rId29" Type="http://schemas.openxmlformats.org/officeDocument/2006/relationships/customXml" Target="../customXml/item29.xml"/><Relationship Id="rId24" Type="http://schemas.openxmlformats.org/officeDocument/2006/relationships/customXml" Target="../customXml/item24.xml"/><Relationship Id="rId40" Type="http://schemas.openxmlformats.org/officeDocument/2006/relationships/slide" Target="slides/slide10.xml"/><Relationship Id="rId45" Type="http://schemas.openxmlformats.org/officeDocument/2006/relationships/slide" Target="slides/slide15.xml"/><Relationship Id="rId66" Type="http://schemas.openxmlformats.org/officeDocument/2006/relationships/slide" Target="slides/slide36.xml"/><Relationship Id="rId87" Type="http://schemas.openxmlformats.org/officeDocument/2006/relationships/slide" Target="slides/slide57.xml"/><Relationship Id="rId110" Type="http://schemas.openxmlformats.org/officeDocument/2006/relationships/slide" Target="slides/slide80.xml"/><Relationship Id="rId115" Type="http://schemas.openxmlformats.org/officeDocument/2006/relationships/slide" Target="slides/slide85.xml"/><Relationship Id="rId131" Type="http://schemas.openxmlformats.org/officeDocument/2006/relationships/slide" Target="slides/slide101.xml"/><Relationship Id="rId136" Type="http://schemas.openxmlformats.org/officeDocument/2006/relationships/slide" Target="slides/slide106.xml"/><Relationship Id="rId61" Type="http://schemas.openxmlformats.org/officeDocument/2006/relationships/slide" Target="slides/slide31.xml"/><Relationship Id="rId82" Type="http://schemas.openxmlformats.org/officeDocument/2006/relationships/slide" Target="slides/slide52.xml"/><Relationship Id="rId152" Type="http://schemas.microsoft.com/office/2016/11/relationships/changesInfo" Target="changesInfos/changesInfo1.xml"/><Relationship Id="rId19" Type="http://schemas.openxmlformats.org/officeDocument/2006/relationships/customXml" Target="../customXml/item19.xml"/><Relationship Id="rId14" Type="http://schemas.openxmlformats.org/officeDocument/2006/relationships/customXml" Target="../customXml/item14.xml"/><Relationship Id="rId30" Type="http://schemas.openxmlformats.org/officeDocument/2006/relationships/slideMaster" Target="slideMasters/slideMaster1.xml"/><Relationship Id="rId35" Type="http://schemas.openxmlformats.org/officeDocument/2006/relationships/slide" Target="slides/slide5.xml"/><Relationship Id="rId56" Type="http://schemas.openxmlformats.org/officeDocument/2006/relationships/slide" Target="slides/slide26.xml"/><Relationship Id="rId77" Type="http://schemas.openxmlformats.org/officeDocument/2006/relationships/slide" Target="slides/slide47.xml"/><Relationship Id="rId100" Type="http://schemas.openxmlformats.org/officeDocument/2006/relationships/slide" Target="slides/slide70.xml"/><Relationship Id="rId105" Type="http://schemas.openxmlformats.org/officeDocument/2006/relationships/slide" Target="slides/slide75.xml"/><Relationship Id="rId126" Type="http://schemas.openxmlformats.org/officeDocument/2006/relationships/slide" Target="slides/slide96.xml"/><Relationship Id="rId147" Type="http://schemas.openxmlformats.org/officeDocument/2006/relationships/commentAuthors" Target="commentAuthors.xml"/><Relationship Id="rId8" Type="http://schemas.openxmlformats.org/officeDocument/2006/relationships/customXml" Target="../customXml/item8.xml"/><Relationship Id="rId51" Type="http://schemas.openxmlformats.org/officeDocument/2006/relationships/slide" Target="slides/slide21.xml"/><Relationship Id="rId72" Type="http://schemas.openxmlformats.org/officeDocument/2006/relationships/slide" Target="slides/slide42.xml"/><Relationship Id="rId93" Type="http://schemas.openxmlformats.org/officeDocument/2006/relationships/slide" Target="slides/slide63.xml"/><Relationship Id="rId98" Type="http://schemas.openxmlformats.org/officeDocument/2006/relationships/slide" Target="slides/slide68.xml"/><Relationship Id="rId121" Type="http://schemas.openxmlformats.org/officeDocument/2006/relationships/slide" Target="slides/slide91.xml"/><Relationship Id="rId142" Type="http://schemas.openxmlformats.org/officeDocument/2006/relationships/slide" Target="slides/slide11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yth, Alison" userId="649d2ced-6280-4c44-830a-d941bed67d1a" providerId="ADAL" clId="{68DA2C0F-35C2-4AAF-BC54-225F60D5C8BE}"/>
    <pc:docChg chg="custSel addSld delSld modSld">
      <pc:chgData name="Eyth, Alison" userId="649d2ced-6280-4c44-830a-d941bed67d1a" providerId="ADAL" clId="{68DA2C0F-35C2-4AAF-BC54-225F60D5C8BE}" dt="2020-01-23T15:45:14.475" v="524" actId="115"/>
      <pc:docMkLst>
        <pc:docMk/>
      </pc:docMkLst>
      <pc:sldChg chg="modSp delCm">
        <pc:chgData name="Eyth, Alison" userId="649d2ced-6280-4c44-830a-d941bed67d1a" providerId="ADAL" clId="{68DA2C0F-35C2-4AAF-BC54-225F60D5C8BE}" dt="2020-01-23T15:45:14.475" v="524" actId="115"/>
        <pc:sldMkLst>
          <pc:docMk/>
          <pc:sldMk cId="1178987660" sldId="850"/>
        </pc:sldMkLst>
        <pc:spChg chg="mod">
          <ac:chgData name="Eyth, Alison" userId="649d2ced-6280-4c44-830a-d941bed67d1a" providerId="ADAL" clId="{68DA2C0F-35C2-4AAF-BC54-225F60D5C8BE}" dt="2020-01-23T15:45:14.475" v="524" actId="115"/>
          <ac:spMkLst>
            <pc:docMk/>
            <pc:sldMk cId="1178987660" sldId="850"/>
            <ac:spMk id="2" creationId="{00000000-0000-0000-0000-000000000000}"/>
          </ac:spMkLst>
        </pc:spChg>
      </pc:sldChg>
      <pc:sldChg chg="addSp delSp modSp del">
        <pc:chgData name="Eyth, Alison" userId="649d2ced-6280-4c44-830a-d941bed67d1a" providerId="ADAL" clId="{68DA2C0F-35C2-4AAF-BC54-225F60D5C8BE}" dt="2020-01-23T15:06:19.803" v="226" actId="2696"/>
        <pc:sldMkLst>
          <pc:docMk/>
          <pc:sldMk cId="1525444270" sldId="947"/>
        </pc:sldMkLst>
        <pc:picChg chg="add del mod">
          <ac:chgData name="Eyth, Alison" userId="649d2ced-6280-4c44-830a-d941bed67d1a" providerId="ADAL" clId="{68DA2C0F-35C2-4AAF-BC54-225F60D5C8BE}" dt="2020-01-23T15:05:47.683" v="220"/>
          <ac:picMkLst>
            <pc:docMk/>
            <pc:sldMk cId="1525444270" sldId="947"/>
            <ac:picMk id="5" creationId="{93EA78F7-1228-4942-B5FB-55E48C80CC68}"/>
          </ac:picMkLst>
        </pc:picChg>
        <pc:picChg chg="del">
          <ac:chgData name="Eyth, Alison" userId="649d2ced-6280-4c44-830a-d941bed67d1a" providerId="ADAL" clId="{68DA2C0F-35C2-4AAF-BC54-225F60D5C8BE}" dt="2020-01-23T15:05:37.261" v="218" actId="478"/>
          <ac:picMkLst>
            <pc:docMk/>
            <pc:sldMk cId="1525444270" sldId="947"/>
            <ac:picMk id="8" creationId="{74B9C768-BB2F-2448-B2A0-8FEA558D0892}"/>
          </ac:picMkLst>
        </pc:picChg>
      </pc:sldChg>
      <pc:sldChg chg="modSp">
        <pc:chgData name="Eyth, Alison" userId="649d2ced-6280-4c44-830a-d941bed67d1a" providerId="ADAL" clId="{68DA2C0F-35C2-4AAF-BC54-225F60D5C8BE}" dt="2020-01-23T15:02:06.099" v="217" actId="20577"/>
        <pc:sldMkLst>
          <pc:docMk/>
          <pc:sldMk cId="3449079727" sldId="959"/>
        </pc:sldMkLst>
        <pc:spChg chg="mod">
          <ac:chgData name="Eyth, Alison" userId="649d2ced-6280-4c44-830a-d941bed67d1a" providerId="ADAL" clId="{68DA2C0F-35C2-4AAF-BC54-225F60D5C8BE}" dt="2020-01-23T15:02:06.099" v="217" actId="20577"/>
          <ac:spMkLst>
            <pc:docMk/>
            <pc:sldMk cId="3449079727" sldId="959"/>
            <ac:spMk id="2" creationId="{6FE023D2-034A-4188-A9A3-3A7A46C3AB05}"/>
          </ac:spMkLst>
        </pc:spChg>
      </pc:sldChg>
      <pc:sldChg chg="del">
        <pc:chgData name="Eyth, Alison" userId="649d2ced-6280-4c44-830a-d941bed67d1a" providerId="ADAL" clId="{68DA2C0F-35C2-4AAF-BC54-225F60D5C8BE}" dt="2020-01-23T15:07:59.328" v="238" actId="2696"/>
        <pc:sldMkLst>
          <pc:docMk/>
          <pc:sldMk cId="957851036" sldId="962"/>
        </pc:sldMkLst>
      </pc:sldChg>
      <pc:sldChg chg="addSp delSp modSp del">
        <pc:chgData name="Eyth, Alison" userId="649d2ced-6280-4c44-830a-d941bed67d1a" providerId="ADAL" clId="{68DA2C0F-35C2-4AAF-BC54-225F60D5C8BE}" dt="2020-01-23T15:10:12.681" v="256" actId="2696"/>
        <pc:sldMkLst>
          <pc:docMk/>
          <pc:sldMk cId="223036224" sldId="966"/>
        </pc:sldMkLst>
        <pc:picChg chg="add del mod">
          <ac:chgData name="Eyth, Alison" userId="649d2ced-6280-4c44-830a-d941bed67d1a" providerId="ADAL" clId="{68DA2C0F-35C2-4AAF-BC54-225F60D5C8BE}" dt="2020-01-23T15:09:20.444" v="241"/>
          <ac:picMkLst>
            <pc:docMk/>
            <pc:sldMk cId="223036224" sldId="966"/>
            <ac:picMk id="5" creationId="{5BEE9B1C-2AE1-4693-9851-70E61107A583}"/>
          </ac:picMkLst>
        </pc:picChg>
        <pc:picChg chg="del">
          <ac:chgData name="Eyth, Alison" userId="649d2ced-6280-4c44-830a-d941bed67d1a" providerId="ADAL" clId="{68DA2C0F-35C2-4AAF-BC54-225F60D5C8BE}" dt="2020-01-23T15:09:06.715" v="239" actId="478"/>
          <ac:picMkLst>
            <pc:docMk/>
            <pc:sldMk cId="223036224" sldId="966"/>
            <ac:picMk id="9" creationId="{B36E6DB0-2F30-B147-BF5F-FA9705B046D0}"/>
          </ac:picMkLst>
        </pc:picChg>
      </pc:sldChg>
      <pc:sldChg chg="delSp del">
        <pc:chgData name="Eyth, Alison" userId="649d2ced-6280-4c44-830a-d941bed67d1a" providerId="ADAL" clId="{68DA2C0F-35C2-4AAF-BC54-225F60D5C8BE}" dt="2020-01-23T15:12:41.794" v="267" actId="2696"/>
        <pc:sldMkLst>
          <pc:docMk/>
          <pc:sldMk cId="1961938279" sldId="969"/>
        </pc:sldMkLst>
        <pc:picChg chg="del">
          <ac:chgData name="Eyth, Alison" userId="649d2ced-6280-4c44-830a-d941bed67d1a" providerId="ADAL" clId="{68DA2C0F-35C2-4AAF-BC54-225F60D5C8BE}" dt="2020-01-23T15:10:34.904" v="257" actId="478"/>
          <ac:picMkLst>
            <pc:docMk/>
            <pc:sldMk cId="1961938279" sldId="969"/>
            <ac:picMk id="8" creationId="{9D3B29E2-C23D-084A-8CF7-C7F4BABAAEDF}"/>
          </ac:picMkLst>
        </pc:picChg>
      </pc:sldChg>
      <pc:sldChg chg="del">
        <pc:chgData name="Eyth, Alison" userId="649d2ced-6280-4c44-830a-d941bed67d1a" providerId="ADAL" clId="{68DA2C0F-35C2-4AAF-BC54-225F60D5C8BE}" dt="2020-01-23T15:13:51.672" v="283" actId="2696"/>
        <pc:sldMkLst>
          <pc:docMk/>
          <pc:sldMk cId="1364802773" sldId="972"/>
        </pc:sldMkLst>
      </pc:sldChg>
      <pc:sldChg chg="del">
        <pc:chgData name="Eyth, Alison" userId="649d2ced-6280-4c44-830a-d941bed67d1a" providerId="ADAL" clId="{68DA2C0F-35C2-4AAF-BC54-225F60D5C8BE}" dt="2020-01-23T15:32:19.316" v="297" actId="2696"/>
        <pc:sldMkLst>
          <pc:docMk/>
          <pc:sldMk cId="527122118" sldId="975"/>
        </pc:sldMkLst>
      </pc:sldChg>
      <pc:sldChg chg="addSp delSp modSp add">
        <pc:chgData name="Eyth, Alison" userId="649d2ced-6280-4c44-830a-d941bed67d1a" providerId="ADAL" clId="{68DA2C0F-35C2-4AAF-BC54-225F60D5C8BE}" dt="2020-01-23T15:06:31.779" v="227" actId="1076"/>
        <pc:sldMkLst>
          <pc:docMk/>
          <pc:sldMk cId="2230781420" sldId="983"/>
        </pc:sldMkLst>
        <pc:spChg chg="del">
          <ac:chgData name="Eyth, Alison" userId="649d2ced-6280-4c44-830a-d941bed67d1a" providerId="ADAL" clId="{68DA2C0F-35C2-4AAF-BC54-225F60D5C8BE}" dt="2020-01-23T15:05:56.715" v="222"/>
          <ac:spMkLst>
            <pc:docMk/>
            <pc:sldMk cId="2230781420" sldId="983"/>
            <ac:spMk id="2" creationId="{315D0696-51D1-4F01-AE84-7E9892AEF394}"/>
          </ac:spMkLst>
        </pc:spChg>
        <pc:spChg chg="mod">
          <ac:chgData name="Eyth, Alison" userId="649d2ced-6280-4c44-830a-d941bed67d1a" providerId="ADAL" clId="{68DA2C0F-35C2-4AAF-BC54-225F60D5C8BE}" dt="2020-01-23T15:06:17.217" v="225" actId="122"/>
          <ac:spMkLst>
            <pc:docMk/>
            <pc:sldMk cId="2230781420" sldId="983"/>
            <ac:spMk id="4" creationId="{D77A4206-B720-4257-A072-A34EA99A9EEA}"/>
          </ac:spMkLst>
        </pc:spChg>
        <pc:picChg chg="add mod">
          <ac:chgData name="Eyth, Alison" userId="649d2ced-6280-4c44-830a-d941bed67d1a" providerId="ADAL" clId="{68DA2C0F-35C2-4AAF-BC54-225F60D5C8BE}" dt="2020-01-23T15:06:31.779" v="227" actId="1076"/>
          <ac:picMkLst>
            <pc:docMk/>
            <pc:sldMk cId="2230781420" sldId="983"/>
            <ac:picMk id="5" creationId="{97283A74-39B2-4216-90AB-1A368777CA33}"/>
          </ac:picMkLst>
        </pc:picChg>
      </pc:sldChg>
      <pc:sldChg chg="addSp delSp modSp add">
        <pc:chgData name="Eyth, Alison" userId="649d2ced-6280-4c44-830a-d941bed67d1a" providerId="ADAL" clId="{68DA2C0F-35C2-4AAF-BC54-225F60D5C8BE}" dt="2020-01-23T15:07:48.339" v="237" actId="1076"/>
        <pc:sldMkLst>
          <pc:docMk/>
          <pc:sldMk cId="2027632082" sldId="984"/>
        </pc:sldMkLst>
        <pc:spChg chg="mod">
          <ac:chgData name="Eyth, Alison" userId="649d2ced-6280-4c44-830a-d941bed67d1a" providerId="ADAL" clId="{68DA2C0F-35C2-4AAF-BC54-225F60D5C8BE}" dt="2020-01-23T15:06:42.285" v="233" actId="20577"/>
          <ac:spMkLst>
            <pc:docMk/>
            <pc:sldMk cId="2027632082" sldId="984"/>
            <ac:spMk id="4" creationId="{D77A4206-B720-4257-A072-A34EA99A9EEA}"/>
          </ac:spMkLst>
        </pc:spChg>
        <pc:spChg chg="add del mod">
          <ac:chgData name="Eyth, Alison" userId="649d2ced-6280-4c44-830a-d941bed67d1a" providerId="ADAL" clId="{68DA2C0F-35C2-4AAF-BC54-225F60D5C8BE}" dt="2020-01-23T15:07:41.256" v="235"/>
          <ac:spMkLst>
            <pc:docMk/>
            <pc:sldMk cId="2027632082" sldId="984"/>
            <ac:spMk id="6" creationId="{E3D91E50-0045-4C8C-AAC5-67B0C84412A8}"/>
          </ac:spMkLst>
        </pc:spChg>
        <pc:picChg chg="del">
          <ac:chgData name="Eyth, Alison" userId="649d2ced-6280-4c44-830a-d941bed67d1a" providerId="ADAL" clId="{68DA2C0F-35C2-4AAF-BC54-225F60D5C8BE}" dt="2020-01-23T15:06:45.432" v="234" actId="478"/>
          <ac:picMkLst>
            <pc:docMk/>
            <pc:sldMk cId="2027632082" sldId="984"/>
            <ac:picMk id="5" creationId="{97283A74-39B2-4216-90AB-1A368777CA33}"/>
          </ac:picMkLst>
        </pc:picChg>
        <pc:picChg chg="add mod">
          <ac:chgData name="Eyth, Alison" userId="649d2ced-6280-4c44-830a-d941bed67d1a" providerId="ADAL" clId="{68DA2C0F-35C2-4AAF-BC54-225F60D5C8BE}" dt="2020-01-23T15:07:48.339" v="237" actId="1076"/>
          <ac:picMkLst>
            <pc:docMk/>
            <pc:sldMk cId="2027632082" sldId="984"/>
            <ac:picMk id="8" creationId="{8F5A46BC-7B29-4AC3-BD97-375B131832A1}"/>
          </ac:picMkLst>
        </pc:picChg>
      </pc:sldChg>
      <pc:sldChg chg="addSp delSp modSp add del">
        <pc:chgData name="Eyth, Alison" userId="649d2ced-6280-4c44-830a-d941bed67d1a" providerId="ADAL" clId="{68DA2C0F-35C2-4AAF-BC54-225F60D5C8BE}" dt="2020-01-23T15:35:00.762" v="308" actId="2696"/>
        <pc:sldMkLst>
          <pc:docMk/>
          <pc:sldMk cId="258669923" sldId="985"/>
        </pc:sldMkLst>
        <pc:spChg chg="mod">
          <ac:chgData name="Eyth, Alison" userId="649d2ced-6280-4c44-830a-d941bed67d1a" providerId="ADAL" clId="{68DA2C0F-35C2-4AAF-BC54-225F60D5C8BE}" dt="2020-01-23T15:09:47.887" v="251" actId="404"/>
          <ac:spMkLst>
            <pc:docMk/>
            <pc:sldMk cId="258669923" sldId="985"/>
            <ac:spMk id="4" creationId="{D77A4206-B720-4257-A072-A34EA99A9EEA}"/>
          </ac:spMkLst>
        </pc:spChg>
        <pc:spChg chg="add del mod">
          <ac:chgData name="Eyth, Alison" userId="649d2ced-6280-4c44-830a-d941bed67d1a" providerId="ADAL" clId="{68DA2C0F-35C2-4AAF-BC54-225F60D5C8BE}" dt="2020-01-23T15:10:03.606" v="253"/>
          <ac:spMkLst>
            <pc:docMk/>
            <pc:sldMk cId="258669923" sldId="985"/>
            <ac:spMk id="5" creationId="{06914818-5A57-4796-8F50-2548448C2569}"/>
          </ac:spMkLst>
        </pc:spChg>
        <pc:picChg chg="add mod">
          <ac:chgData name="Eyth, Alison" userId="649d2ced-6280-4c44-830a-d941bed67d1a" providerId="ADAL" clId="{68DA2C0F-35C2-4AAF-BC54-225F60D5C8BE}" dt="2020-01-23T15:10:08.684" v="255" actId="1076"/>
          <ac:picMkLst>
            <pc:docMk/>
            <pc:sldMk cId="258669923" sldId="985"/>
            <ac:picMk id="7" creationId="{736A9C70-874E-453B-8793-DD9365281C34}"/>
          </ac:picMkLst>
        </pc:picChg>
        <pc:picChg chg="del">
          <ac:chgData name="Eyth, Alison" userId="649d2ced-6280-4c44-830a-d941bed67d1a" providerId="ADAL" clId="{68DA2C0F-35C2-4AAF-BC54-225F60D5C8BE}" dt="2020-01-23T15:09:50.527" v="252" actId="478"/>
          <ac:picMkLst>
            <pc:docMk/>
            <pc:sldMk cId="258669923" sldId="985"/>
            <ac:picMk id="8" creationId="{8F5A46BC-7B29-4AC3-BD97-375B131832A1}"/>
          </ac:picMkLst>
        </pc:picChg>
      </pc:sldChg>
      <pc:sldChg chg="addSp delSp modSp add">
        <pc:chgData name="Eyth, Alison" userId="649d2ced-6280-4c44-830a-d941bed67d1a" providerId="ADAL" clId="{68DA2C0F-35C2-4AAF-BC54-225F60D5C8BE}" dt="2020-01-23T15:12:37.978" v="266" actId="1076"/>
        <pc:sldMkLst>
          <pc:docMk/>
          <pc:sldMk cId="3325161733" sldId="986"/>
        </pc:sldMkLst>
        <pc:spChg chg="mod">
          <ac:chgData name="Eyth, Alison" userId="649d2ced-6280-4c44-830a-d941bed67d1a" providerId="ADAL" clId="{68DA2C0F-35C2-4AAF-BC54-225F60D5C8BE}" dt="2020-01-23T15:12:11.581" v="261" actId="947"/>
          <ac:spMkLst>
            <pc:docMk/>
            <pc:sldMk cId="3325161733" sldId="986"/>
            <ac:spMk id="4" creationId="{D77A4206-B720-4257-A072-A34EA99A9EEA}"/>
          </ac:spMkLst>
        </pc:spChg>
        <pc:spChg chg="add del mod">
          <ac:chgData name="Eyth, Alison" userId="649d2ced-6280-4c44-830a-d941bed67d1a" providerId="ADAL" clId="{68DA2C0F-35C2-4AAF-BC54-225F60D5C8BE}" dt="2020-01-23T15:12:29.379" v="263"/>
          <ac:spMkLst>
            <pc:docMk/>
            <pc:sldMk cId="3325161733" sldId="986"/>
            <ac:spMk id="5" creationId="{5AB851AC-84F2-48B5-85B9-8E0AF520750B}"/>
          </ac:spMkLst>
        </pc:spChg>
        <pc:picChg chg="add mod">
          <ac:chgData name="Eyth, Alison" userId="649d2ced-6280-4c44-830a-d941bed67d1a" providerId="ADAL" clId="{68DA2C0F-35C2-4AAF-BC54-225F60D5C8BE}" dt="2020-01-23T15:12:37.978" v="266" actId="1076"/>
          <ac:picMkLst>
            <pc:docMk/>
            <pc:sldMk cId="3325161733" sldId="986"/>
            <ac:picMk id="7" creationId="{1E6D7E35-C34E-44CB-8332-E3B7D3DC1935}"/>
          </ac:picMkLst>
        </pc:picChg>
        <pc:picChg chg="del">
          <ac:chgData name="Eyth, Alison" userId="649d2ced-6280-4c44-830a-d941bed67d1a" providerId="ADAL" clId="{68DA2C0F-35C2-4AAF-BC54-225F60D5C8BE}" dt="2020-01-23T15:12:13.232" v="262" actId="478"/>
          <ac:picMkLst>
            <pc:docMk/>
            <pc:sldMk cId="3325161733" sldId="986"/>
            <ac:picMk id="8" creationId="{8F5A46BC-7B29-4AC3-BD97-375B131832A1}"/>
          </ac:picMkLst>
        </pc:picChg>
      </pc:sldChg>
      <pc:sldChg chg="addSp delSp modSp add">
        <pc:chgData name="Eyth, Alison" userId="649d2ced-6280-4c44-830a-d941bed67d1a" providerId="ADAL" clId="{68DA2C0F-35C2-4AAF-BC54-225F60D5C8BE}" dt="2020-01-23T15:13:41.972" v="282" actId="1076"/>
        <pc:sldMkLst>
          <pc:docMk/>
          <pc:sldMk cId="910040155" sldId="987"/>
        </pc:sldMkLst>
        <pc:spChg chg="mod">
          <ac:chgData name="Eyth, Alison" userId="649d2ced-6280-4c44-830a-d941bed67d1a" providerId="ADAL" clId="{68DA2C0F-35C2-4AAF-BC54-225F60D5C8BE}" dt="2020-01-23T15:12:55.913" v="272" actId="20577"/>
          <ac:spMkLst>
            <pc:docMk/>
            <pc:sldMk cId="910040155" sldId="987"/>
            <ac:spMk id="4" creationId="{D77A4206-B720-4257-A072-A34EA99A9EEA}"/>
          </ac:spMkLst>
        </pc:spChg>
        <pc:spChg chg="add del mod">
          <ac:chgData name="Eyth, Alison" userId="649d2ced-6280-4c44-830a-d941bed67d1a" providerId="ADAL" clId="{68DA2C0F-35C2-4AAF-BC54-225F60D5C8BE}" dt="2020-01-23T15:13:23.901" v="274"/>
          <ac:spMkLst>
            <pc:docMk/>
            <pc:sldMk cId="910040155" sldId="987"/>
            <ac:spMk id="5" creationId="{44EFB889-4208-4391-A4C5-16A073BD2D9E}"/>
          </ac:spMkLst>
        </pc:spChg>
        <pc:picChg chg="del">
          <ac:chgData name="Eyth, Alison" userId="649d2ced-6280-4c44-830a-d941bed67d1a" providerId="ADAL" clId="{68DA2C0F-35C2-4AAF-BC54-225F60D5C8BE}" dt="2020-01-23T15:12:58.154" v="273" actId="478"/>
          <ac:picMkLst>
            <pc:docMk/>
            <pc:sldMk cId="910040155" sldId="987"/>
            <ac:picMk id="7" creationId="{1E6D7E35-C34E-44CB-8332-E3B7D3DC1935}"/>
          </ac:picMkLst>
        </pc:picChg>
        <pc:picChg chg="add mod">
          <ac:chgData name="Eyth, Alison" userId="649d2ced-6280-4c44-830a-d941bed67d1a" providerId="ADAL" clId="{68DA2C0F-35C2-4AAF-BC54-225F60D5C8BE}" dt="2020-01-23T15:13:41.972" v="282" actId="1076"/>
          <ac:picMkLst>
            <pc:docMk/>
            <pc:sldMk cId="910040155" sldId="987"/>
            <ac:picMk id="8" creationId="{7659D787-7E6A-4E36-B205-2EAA215D74D5}"/>
          </ac:picMkLst>
        </pc:picChg>
      </pc:sldChg>
      <pc:sldChg chg="addSp delSp modSp add">
        <pc:chgData name="Eyth, Alison" userId="649d2ced-6280-4c44-830a-d941bed67d1a" providerId="ADAL" clId="{68DA2C0F-35C2-4AAF-BC54-225F60D5C8BE}" dt="2020-01-23T15:14:43.906" v="296" actId="1076"/>
        <pc:sldMkLst>
          <pc:docMk/>
          <pc:sldMk cId="3059203588" sldId="988"/>
        </pc:sldMkLst>
        <pc:spChg chg="mod">
          <ac:chgData name="Eyth, Alison" userId="649d2ced-6280-4c44-830a-d941bed67d1a" providerId="ADAL" clId="{68DA2C0F-35C2-4AAF-BC54-225F60D5C8BE}" dt="2020-01-23T15:14:08.432" v="289" actId="20577"/>
          <ac:spMkLst>
            <pc:docMk/>
            <pc:sldMk cId="3059203588" sldId="988"/>
            <ac:spMk id="4" creationId="{D77A4206-B720-4257-A072-A34EA99A9EEA}"/>
          </ac:spMkLst>
        </pc:spChg>
        <pc:spChg chg="add del mod">
          <ac:chgData name="Eyth, Alison" userId="649d2ced-6280-4c44-830a-d941bed67d1a" providerId="ADAL" clId="{68DA2C0F-35C2-4AAF-BC54-225F60D5C8BE}" dt="2020-01-23T15:14:32.302" v="291"/>
          <ac:spMkLst>
            <pc:docMk/>
            <pc:sldMk cId="3059203588" sldId="988"/>
            <ac:spMk id="5" creationId="{CDEA84C1-D8D8-4472-B82B-77473B810BF5}"/>
          </ac:spMkLst>
        </pc:spChg>
        <pc:picChg chg="add mod">
          <ac:chgData name="Eyth, Alison" userId="649d2ced-6280-4c44-830a-d941bed67d1a" providerId="ADAL" clId="{68DA2C0F-35C2-4AAF-BC54-225F60D5C8BE}" dt="2020-01-23T15:14:43.906" v="296" actId="1076"/>
          <ac:picMkLst>
            <pc:docMk/>
            <pc:sldMk cId="3059203588" sldId="988"/>
            <ac:picMk id="7" creationId="{988722BD-DAF8-4B3E-883C-175B6BDB573A}"/>
          </ac:picMkLst>
        </pc:picChg>
        <pc:picChg chg="del">
          <ac:chgData name="Eyth, Alison" userId="649d2ced-6280-4c44-830a-d941bed67d1a" providerId="ADAL" clId="{68DA2C0F-35C2-4AAF-BC54-225F60D5C8BE}" dt="2020-01-23T15:14:10.282" v="290" actId="478"/>
          <ac:picMkLst>
            <pc:docMk/>
            <pc:sldMk cId="3059203588" sldId="988"/>
            <ac:picMk id="8" creationId="{7659D787-7E6A-4E36-B205-2EAA215D74D5}"/>
          </ac:picMkLst>
        </pc:picChg>
      </pc:sldChg>
      <pc:sldChg chg="add del">
        <pc:chgData name="Eyth, Alison" userId="649d2ced-6280-4c44-830a-d941bed67d1a" providerId="ADAL" clId="{68DA2C0F-35C2-4AAF-BC54-225F60D5C8BE}" dt="2020-01-23T15:33:00.963" v="300" actId="2696"/>
        <pc:sldMkLst>
          <pc:docMk/>
          <pc:sldMk cId="1238454453" sldId="989"/>
        </pc:sldMkLst>
      </pc:sldChg>
      <pc:sldChg chg="add">
        <pc:chgData name="Eyth, Alison" userId="649d2ced-6280-4c44-830a-d941bed67d1a" providerId="ADAL" clId="{68DA2C0F-35C2-4AAF-BC54-225F60D5C8BE}" dt="2020-01-23T15:32:58.377" v="299"/>
        <pc:sldMkLst>
          <pc:docMk/>
          <pc:sldMk cId="98089924" sldId="990"/>
        </pc:sldMkLst>
      </pc:sldChg>
      <pc:sldChg chg="addSp delSp modSp add">
        <pc:chgData name="Eyth, Alison" userId="649d2ced-6280-4c44-830a-d941bed67d1a" providerId="ADAL" clId="{68DA2C0F-35C2-4AAF-BC54-225F60D5C8BE}" dt="2020-01-23T15:34:10.614" v="307" actId="6549"/>
        <pc:sldMkLst>
          <pc:docMk/>
          <pc:sldMk cId="251853224" sldId="991"/>
        </pc:sldMkLst>
        <pc:spChg chg="mod">
          <ac:chgData name="Eyth, Alison" userId="649d2ced-6280-4c44-830a-d941bed67d1a" providerId="ADAL" clId="{68DA2C0F-35C2-4AAF-BC54-225F60D5C8BE}" dt="2020-01-23T15:34:10.614" v="307" actId="6549"/>
          <ac:spMkLst>
            <pc:docMk/>
            <pc:sldMk cId="251853224" sldId="991"/>
            <ac:spMk id="4" creationId="{D77A4206-B720-4257-A072-A34EA99A9EEA}"/>
          </ac:spMkLst>
        </pc:spChg>
        <pc:spChg chg="add del mod">
          <ac:chgData name="Eyth, Alison" userId="649d2ced-6280-4c44-830a-d941bed67d1a" providerId="ADAL" clId="{68DA2C0F-35C2-4AAF-BC54-225F60D5C8BE}" dt="2020-01-23T15:33:53.916" v="303"/>
          <ac:spMkLst>
            <pc:docMk/>
            <pc:sldMk cId="251853224" sldId="991"/>
            <ac:spMk id="5" creationId="{DA4EDBB0-E53F-4D67-AB8A-1D45D00B7803}"/>
          </ac:spMkLst>
        </pc:spChg>
        <pc:picChg chg="del">
          <ac:chgData name="Eyth, Alison" userId="649d2ced-6280-4c44-830a-d941bed67d1a" providerId="ADAL" clId="{68DA2C0F-35C2-4AAF-BC54-225F60D5C8BE}" dt="2020-01-23T15:33:48.527" v="302" actId="478"/>
          <ac:picMkLst>
            <pc:docMk/>
            <pc:sldMk cId="251853224" sldId="991"/>
            <ac:picMk id="7" creationId="{736A9C70-874E-453B-8793-DD9365281C34}"/>
          </ac:picMkLst>
        </pc:picChg>
        <pc:picChg chg="add mod">
          <ac:chgData name="Eyth, Alison" userId="649d2ced-6280-4c44-830a-d941bed67d1a" providerId="ADAL" clId="{68DA2C0F-35C2-4AAF-BC54-225F60D5C8BE}" dt="2020-01-23T15:34:02.325" v="306" actId="1076"/>
          <ac:picMkLst>
            <pc:docMk/>
            <pc:sldMk cId="251853224" sldId="991"/>
            <ac:picMk id="8" creationId="{DB59123C-3F35-4831-95B3-A09E25DC1E78}"/>
          </ac:picMkLst>
        </pc:picChg>
      </pc:sldChg>
      <pc:sldChg chg="add del">
        <pc:chgData name="Eyth, Alison" userId="649d2ced-6280-4c44-830a-d941bed67d1a" providerId="ADAL" clId="{68DA2C0F-35C2-4AAF-BC54-225F60D5C8BE}" dt="2020-01-23T15:35:13.567" v="311" actId="2696"/>
        <pc:sldMkLst>
          <pc:docMk/>
          <pc:sldMk cId="1247269788" sldId="992"/>
        </pc:sldMkLst>
      </pc:sldChg>
      <pc:sldChg chg="addSp delSp modSp add">
        <pc:chgData name="Eyth, Alison" userId="649d2ced-6280-4c44-830a-d941bed67d1a" providerId="ADAL" clId="{68DA2C0F-35C2-4AAF-BC54-225F60D5C8BE}" dt="2020-01-23T15:36:29.286" v="331" actId="1076"/>
        <pc:sldMkLst>
          <pc:docMk/>
          <pc:sldMk cId="1302048168" sldId="993"/>
        </pc:sldMkLst>
        <pc:spChg chg="mod">
          <ac:chgData name="Eyth, Alison" userId="649d2ced-6280-4c44-830a-d941bed67d1a" providerId="ADAL" clId="{68DA2C0F-35C2-4AAF-BC54-225F60D5C8BE}" dt="2020-01-23T15:35:24.522" v="326" actId="20577"/>
          <ac:spMkLst>
            <pc:docMk/>
            <pc:sldMk cId="1302048168" sldId="993"/>
            <ac:spMk id="4" creationId="{D77A4206-B720-4257-A072-A34EA99A9EEA}"/>
          </ac:spMkLst>
        </pc:spChg>
        <pc:spChg chg="add del mod">
          <ac:chgData name="Eyth, Alison" userId="649d2ced-6280-4c44-830a-d941bed67d1a" providerId="ADAL" clId="{68DA2C0F-35C2-4AAF-BC54-225F60D5C8BE}" dt="2020-01-23T15:36:20.644" v="328"/>
          <ac:spMkLst>
            <pc:docMk/>
            <pc:sldMk cId="1302048168" sldId="993"/>
            <ac:spMk id="6" creationId="{87862E67-8032-4AC0-A67B-1944CEB9FAAA}"/>
          </ac:spMkLst>
        </pc:spChg>
        <pc:picChg chg="del">
          <ac:chgData name="Eyth, Alison" userId="649d2ced-6280-4c44-830a-d941bed67d1a" providerId="ADAL" clId="{68DA2C0F-35C2-4AAF-BC54-225F60D5C8BE}" dt="2020-01-23T15:35:30.204" v="327" actId="478"/>
          <ac:picMkLst>
            <pc:docMk/>
            <pc:sldMk cId="1302048168" sldId="993"/>
            <ac:picMk id="5" creationId="{97283A74-39B2-4216-90AB-1A368777CA33}"/>
          </ac:picMkLst>
        </pc:picChg>
        <pc:picChg chg="add mod">
          <ac:chgData name="Eyth, Alison" userId="649d2ced-6280-4c44-830a-d941bed67d1a" providerId="ADAL" clId="{68DA2C0F-35C2-4AAF-BC54-225F60D5C8BE}" dt="2020-01-23T15:36:29.286" v="331" actId="1076"/>
          <ac:picMkLst>
            <pc:docMk/>
            <pc:sldMk cId="1302048168" sldId="993"/>
            <ac:picMk id="8" creationId="{F5D1028C-D08E-495E-82CA-A3FC5ECD3BBB}"/>
          </ac:picMkLst>
        </pc:picChg>
      </pc:sldChg>
      <pc:sldChg chg="addSp delSp modSp add">
        <pc:chgData name="Eyth, Alison" userId="649d2ced-6280-4c44-830a-d941bed67d1a" providerId="ADAL" clId="{68DA2C0F-35C2-4AAF-BC54-225F60D5C8BE}" dt="2020-01-23T15:37:26.283" v="344" actId="1076"/>
        <pc:sldMkLst>
          <pc:docMk/>
          <pc:sldMk cId="833463646" sldId="994"/>
        </pc:sldMkLst>
        <pc:spChg chg="mod">
          <ac:chgData name="Eyth, Alison" userId="649d2ced-6280-4c44-830a-d941bed67d1a" providerId="ADAL" clId="{68DA2C0F-35C2-4AAF-BC54-225F60D5C8BE}" dt="2020-01-23T15:36:50.686" v="339" actId="404"/>
          <ac:spMkLst>
            <pc:docMk/>
            <pc:sldMk cId="833463646" sldId="994"/>
            <ac:spMk id="4" creationId="{D77A4206-B720-4257-A072-A34EA99A9EEA}"/>
          </ac:spMkLst>
        </pc:spChg>
        <pc:spChg chg="add del mod">
          <ac:chgData name="Eyth, Alison" userId="649d2ced-6280-4c44-830a-d941bed67d1a" providerId="ADAL" clId="{68DA2C0F-35C2-4AAF-BC54-225F60D5C8BE}" dt="2020-01-23T15:37:14.707" v="340"/>
          <ac:spMkLst>
            <pc:docMk/>
            <pc:sldMk cId="833463646" sldId="994"/>
            <ac:spMk id="5" creationId="{CB9E707F-0258-44A6-BA4C-2ACE82A8CD54}"/>
          </ac:spMkLst>
        </pc:spChg>
        <pc:picChg chg="add mod">
          <ac:chgData name="Eyth, Alison" userId="649d2ced-6280-4c44-830a-d941bed67d1a" providerId="ADAL" clId="{68DA2C0F-35C2-4AAF-BC54-225F60D5C8BE}" dt="2020-01-23T15:37:26.283" v="344" actId="1076"/>
          <ac:picMkLst>
            <pc:docMk/>
            <pc:sldMk cId="833463646" sldId="994"/>
            <ac:picMk id="7" creationId="{FEE572D0-515C-49C7-AA59-C980DFF44E7B}"/>
          </ac:picMkLst>
        </pc:picChg>
        <pc:picChg chg="del">
          <ac:chgData name="Eyth, Alison" userId="649d2ced-6280-4c44-830a-d941bed67d1a" providerId="ADAL" clId="{68DA2C0F-35C2-4AAF-BC54-225F60D5C8BE}" dt="2020-01-23T15:36:38.722" v="333" actId="478"/>
          <ac:picMkLst>
            <pc:docMk/>
            <pc:sldMk cId="833463646" sldId="994"/>
            <ac:picMk id="8" creationId="{F5D1028C-D08E-495E-82CA-A3FC5ECD3BBB}"/>
          </ac:picMkLst>
        </pc:picChg>
      </pc:sldChg>
      <pc:sldChg chg="add del">
        <pc:chgData name="Eyth, Alison" userId="649d2ced-6280-4c44-830a-d941bed67d1a" providerId="ADAL" clId="{68DA2C0F-35C2-4AAF-BC54-225F60D5C8BE}" dt="2020-01-23T15:37:46.504" v="347" actId="2696"/>
        <pc:sldMkLst>
          <pc:docMk/>
          <pc:sldMk cId="2775425974" sldId="995"/>
        </pc:sldMkLst>
      </pc:sldChg>
      <pc:sldChg chg="addSp delSp modSp add">
        <pc:chgData name="Eyth, Alison" userId="649d2ced-6280-4c44-830a-d941bed67d1a" providerId="ADAL" clId="{68DA2C0F-35C2-4AAF-BC54-225F60D5C8BE}" dt="2020-01-23T15:38:27.445" v="359" actId="14100"/>
        <pc:sldMkLst>
          <pc:docMk/>
          <pc:sldMk cId="1229228003" sldId="996"/>
        </pc:sldMkLst>
        <pc:spChg chg="mod">
          <ac:chgData name="Eyth, Alison" userId="649d2ced-6280-4c44-830a-d941bed67d1a" providerId="ADAL" clId="{68DA2C0F-35C2-4AAF-BC54-225F60D5C8BE}" dt="2020-01-23T15:37:57.721" v="356" actId="20577"/>
          <ac:spMkLst>
            <pc:docMk/>
            <pc:sldMk cId="1229228003" sldId="996"/>
            <ac:spMk id="4" creationId="{D77A4206-B720-4257-A072-A34EA99A9EEA}"/>
          </ac:spMkLst>
        </pc:spChg>
        <pc:spChg chg="add del mod">
          <ac:chgData name="Eyth, Alison" userId="649d2ced-6280-4c44-830a-d941bed67d1a" providerId="ADAL" clId="{68DA2C0F-35C2-4AAF-BC54-225F60D5C8BE}" dt="2020-01-23T15:38:20.680" v="357"/>
          <ac:spMkLst>
            <pc:docMk/>
            <pc:sldMk cId="1229228003" sldId="996"/>
            <ac:spMk id="5" creationId="{9F622FE3-9D17-43B0-B009-2979F12B0719}"/>
          </ac:spMkLst>
        </pc:spChg>
        <pc:picChg chg="del">
          <ac:chgData name="Eyth, Alison" userId="649d2ced-6280-4c44-830a-d941bed67d1a" providerId="ADAL" clId="{68DA2C0F-35C2-4AAF-BC54-225F60D5C8BE}" dt="2020-01-23T15:37:51.903" v="348" actId="478"/>
          <ac:picMkLst>
            <pc:docMk/>
            <pc:sldMk cId="1229228003" sldId="996"/>
            <ac:picMk id="7" creationId="{FEE572D0-515C-49C7-AA59-C980DFF44E7B}"/>
          </ac:picMkLst>
        </pc:picChg>
        <pc:picChg chg="add mod">
          <ac:chgData name="Eyth, Alison" userId="649d2ced-6280-4c44-830a-d941bed67d1a" providerId="ADAL" clId="{68DA2C0F-35C2-4AAF-BC54-225F60D5C8BE}" dt="2020-01-23T15:38:27.445" v="359" actId="14100"/>
          <ac:picMkLst>
            <pc:docMk/>
            <pc:sldMk cId="1229228003" sldId="996"/>
            <ac:picMk id="8" creationId="{4257F751-5CFF-42B0-979E-A6724BFED8F8}"/>
          </ac:picMkLst>
        </pc:picChg>
      </pc:sldChg>
      <pc:sldChg chg="addSp delSp modSp add">
        <pc:chgData name="Eyth, Alison" userId="649d2ced-6280-4c44-830a-d941bed67d1a" providerId="ADAL" clId="{68DA2C0F-35C2-4AAF-BC54-225F60D5C8BE}" dt="2020-01-23T15:39:29.977" v="366" actId="1076"/>
        <pc:sldMkLst>
          <pc:docMk/>
          <pc:sldMk cId="1408267145" sldId="997"/>
        </pc:sldMkLst>
        <pc:spChg chg="mod">
          <ac:chgData name="Eyth, Alison" userId="649d2ced-6280-4c44-830a-d941bed67d1a" providerId="ADAL" clId="{68DA2C0F-35C2-4AAF-BC54-225F60D5C8BE}" dt="2020-01-23T15:38:50.653" v="361"/>
          <ac:spMkLst>
            <pc:docMk/>
            <pc:sldMk cId="1408267145" sldId="997"/>
            <ac:spMk id="4" creationId="{D77A4206-B720-4257-A072-A34EA99A9EEA}"/>
          </ac:spMkLst>
        </pc:spChg>
        <pc:spChg chg="add del mod">
          <ac:chgData name="Eyth, Alison" userId="649d2ced-6280-4c44-830a-d941bed67d1a" providerId="ADAL" clId="{68DA2C0F-35C2-4AAF-BC54-225F60D5C8BE}" dt="2020-01-23T15:39:23.255" v="363"/>
          <ac:spMkLst>
            <pc:docMk/>
            <pc:sldMk cId="1408267145" sldId="997"/>
            <ac:spMk id="5" creationId="{71F27A19-8E6E-4790-B4FA-110F597DE296}"/>
          </ac:spMkLst>
        </pc:spChg>
        <pc:picChg chg="add mod">
          <ac:chgData name="Eyth, Alison" userId="649d2ced-6280-4c44-830a-d941bed67d1a" providerId="ADAL" clId="{68DA2C0F-35C2-4AAF-BC54-225F60D5C8BE}" dt="2020-01-23T15:39:29.977" v="366" actId="1076"/>
          <ac:picMkLst>
            <pc:docMk/>
            <pc:sldMk cId="1408267145" sldId="997"/>
            <ac:picMk id="7" creationId="{F6C640EE-E51D-442B-9060-7C055C75148A}"/>
          </ac:picMkLst>
        </pc:picChg>
        <pc:picChg chg="del">
          <ac:chgData name="Eyth, Alison" userId="649d2ced-6280-4c44-830a-d941bed67d1a" providerId="ADAL" clId="{68DA2C0F-35C2-4AAF-BC54-225F60D5C8BE}" dt="2020-01-23T15:38:52.732" v="362" actId="478"/>
          <ac:picMkLst>
            <pc:docMk/>
            <pc:sldMk cId="1408267145" sldId="997"/>
            <ac:picMk id="8" creationId="{4257F751-5CFF-42B0-979E-A6724BFED8F8}"/>
          </ac:picMkLst>
        </pc:picChg>
      </pc:sldChg>
      <pc:sldChg chg="addSp delSp modSp add">
        <pc:chgData name="Eyth, Alison" userId="649d2ced-6280-4c44-830a-d941bed67d1a" providerId="ADAL" clId="{68DA2C0F-35C2-4AAF-BC54-225F60D5C8BE}" dt="2020-01-23T15:40:32.104" v="382" actId="1076"/>
        <pc:sldMkLst>
          <pc:docMk/>
          <pc:sldMk cId="2644798471" sldId="998"/>
        </pc:sldMkLst>
        <pc:spChg chg="mod">
          <ac:chgData name="Eyth, Alison" userId="649d2ced-6280-4c44-830a-d941bed67d1a" providerId="ADAL" clId="{68DA2C0F-35C2-4AAF-BC54-225F60D5C8BE}" dt="2020-01-23T15:39:52.352" v="375" actId="20577"/>
          <ac:spMkLst>
            <pc:docMk/>
            <pc:sldMk cId="2644798471" sldId="998"/>
            <ac:spMk id="4" creationId="{D77A4206-B720-4257-A072-A34EA99A9EEA}"/>
          </ac:spMkLst>
        </pc:spChg>
        <pc:spChg chg="add del mod">
          <ac:chgData name="Eyth, Alison" userId="649d2ced-6280-4c44-830a-d941bed67d1a" providerId="ADAL" clId="{68DA2C0F-35C2-4AAF-BC54-225F60D5C8BE}" dt="2020-01-23T15:40:20.024" v="377"/>
          <ac:spMkLst>
            <pc:docMk/>
            <pc:sldMk cId="2644798471" sldId="998"/>
            <ac:spMk id="5" creationId="{8D7ADC0C-92B1-40BB-A690-69F1850CF2B4}"/>
          </ac:spMkLst>
        </pc:spChg>
        <pc:picChg chg="del">
          <ac:chgData name="Eyth, Alison" userId="649d2ced-6280-4c44-830a-d941bed67d1a" providerId="ADAL" clId="{68DA2C0F-35C2-4AAF-BC54-225F60D5C8BE}" dt="2020-01-23T15:39:54.201" v="376" actId="478"/>
          <ac:picMkLst>
            <pc:docMk/>
            <pc:sldMk cId="2644798471" sldId="998"/>
            <ac:picMk id="7" creationId="{F6C640EE-E51D-442B-9060-7C055C75148A}"/>
          </ac:picMkLst>
        </pc:picChg>
        <pc:picChg chg="add mod">
          <ac:chgData name="Eyth, Alison" userId="649d2ced-6280-4c44-830a-d941bed67d1a" providerId="ADAL" clId="{68DA2C0F-35C2-4AAF-BC54-225F60D5C8BE}" dt="2020-01-23T15:40:32.104" v="382" actId="1076"/>
          <ac:picMkLst>
            <pc:docMk/>
            <pc:sldMk cId="2644798471" sldId="998"/>
            <ac:picMk id="8" creationId="{63A399E8-D6CF-4AE7-AFBE-9BFF62A7F46D}"/>
          </ac:picMkLst>
        </pc:picChg>
      </pc:sldChg>
      <pc:sldChg chg="addSp delSp modSp add">
        <pc:chgData name="Eyth, Alison" userId="649d2ced-6280-4c44-830a-d941bed67d1a" providerId="ADAL" clId="{68DA2C0F-35C2-4AAF-BC54-225F60D5C8BE}" dt="2020-01-23T15:41:34.382" v="395" actId="1076"/>
        <pc:sldMkLst>
          <pc:docMk/>
          <pc:sldMk cId="2081173211" sldId="999"/>
        </pc:sldMkLst>
        <pc:spChg chg="mod">
          <ac:chgData name="Eyth, Alison" userId="649d2ced-6280-4c44-830a-d941bed67d1a" providerId="ADAL" clId="{68DA2C0F-35C2-4AAF-BC54-225F60D5C8BE}" dt="2020-01-23T15:40:54.933" v="388" actId="404"/>
          <ac:spMkLst>
            <pc:docMk/>
            <pc:sldMk cId="2081173211" sldId="999"/>
            <ac:spMk id="4" creationId="{D77A4206-B720-4257-A072-A34EA99A9EEA}"/>
          </ac:spMkLst>
        </pc:spChg>
        <pc:spChg chg="add del mod">
          <ac:chgData name="Eyth, Alison" userId="649d2ced-6280-4c44-830a-d941bed67d1a" providerId="ADAL" clId="{68DA2C0F-35C2-4AAF-BC54-225F60D5C8BE}" dt="2020-01-23T15:41:22.716" v="390"/>
          <ac:spMkLst>
            <pc:docMk/>
            <pc:sldMk cId="2081173211" sldId="999"/>
            <ac:spMk id="5" creationId="{F5F5A7F8-87CB-4BD1-8F90-71D6DEC87F5F}"/>
          </ac:spMkLst>
        </pc:spChg>
        <pc:picChg chg="add mod">
          <ac:chgData name="Eyth, Alison" userId="649d2ced-6280-4c44-830a-d941bed67d1a" providerId="ADAL" clId="{68DA2C0F-35C2-4AAF-BC54-225F60D5C8BE}" dt="2020-01-23T15:41:34.382" v="395" actId="1076"/>
          <ac:picMkLst>
            <pc:docMk/>
            <pc:sldMk cId="2081173211" sldId="999"/>
            <ac:picMk id="7" creationId="{FC76511E-A30A-4C9D-A77B-683D96F6A346}"/>
          </ac:picMkLst>
        </pc:picChg>
        <pc:picChg chg="del">
          <ac:chgData name="Eyth, Alison" userId="649d2ced-6280-4c44-830a-d941bed67d1a" providerId="ADAL" clId="{68DA2C0F-35C2-4AAF-BC54-225F60D5C8BE}" dt="2020-01-23T15:40:56.333" v="389" actId="478"/>
          <ac:picMkLst>
            <pc:docMk/>
            <pc:sldMk cId="2081173211" sldId="999"/>
            <ac:picMk id="8" creationId="{63A399E8-D6CF-4AE7-AFBE-9BFF62A7F46D}"/>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Sheet2!$B$1</c:f>
              <c:strCache>
                <c:ptCount val="1"/>
                <c:pt idx="0">
                  <c:v>2016ff</c:v>
                </c:pt>
              </c:strCache>
            </c:strRef>
          </c:tx>
          <c:spPr>
            <a:solidFill>
              <a:schemeClr val="accent1"/>
            </a:solidFill>
            <a:ln>
              <a:noFill/>
            </a:ln>
            <a:effectLst/>
          </c:spPr>
          <c:invertIfNegative val="0"/>
          <c:cat>
            <c:strRef>
              <c:f>Sheet2!$A$2:$A$7</c:f>
              <c:strCache>
                <c:ptCount val="6"/>
                <c:pt idx="0">
                  <c:v>NH3</c:v>
                </c:pt>
                <c:pt idx="1">
                  <c:v>NOX</c:v>
                </c:pt>
                <c:pt idx="2">
                  <c:v>PM10-PRI</c:v>
                </c:pt>
                <c:pt idx="3">
                  <c:v>PM25-PRI</c:v>
                </c:pt>
                <c:pt idx="4">
                  <c:v>SO2</c:v>
                </c:pt>
                <c:pt idx="5">
                  <c:v>VOC</c:v>
                </c:pt>
              </c:strCache>
            </c:strRef>
          </c:cat>
          <c:val>
            <c:numRef>
              <c:f>Sheet2!$B$2:$B$7</c:f>
              <c:numCache>
                <c:formatCode>General</c:formatCode>
                <c:ptCount val="6"/>
                <c:pt idx="0">
                  <c:v>100840.800554248</c:v>
                </c:pt>
                <c:pt idx="1">
                  <c:v>4065539.85954685</c:v>
                </c:pt>
                <c:pt idx="2">
                  <c:v>272770.22703643999</c:v>
                </c:pt>
                <c:pt idx="3">
                  <c:v>130563.78814217199</c:v>
                </c:pt>
                <c:pt idx="4">
                  <c:v>27546.6925006766</c:v>
                </c:pt>
                <c:pt idx="5">
                  <c:v>1985762.9310852799</c:v>
                </c:pt>
              </c:numCache>
            </c:numRef>
          </c:val>
          <c:extLst>
            <c:ext xmlns:c16="http://schemas.microsoft.com/office/drawing/2014/chart" uri="{C3380CC4-5D6E-409C-BE32-E72D297353CC}">
              <c16:uniqueId val="{00000000-EA8F-41D5-AF75-42278A380C4A}"/>
            </c:ext>
          </c:extLst>
        </c:ser>
        <c:ser>
          <c:idx val="1"/>
          <c:order val="1"/>
          <c:tx>
            <c:strRef>
              <c:f>Sheet2!$C$1</c:f>
              <c:strCache>
                <c:ptCount val="1"/>
                <c:pt idx="0">
                  <c:v>2023ff</c:v>
                </c:pt>
              </c:strCache>
            </c:strRef>
          </c:tx>
          <c:spPr>
            <a:solidFill>
              <a:schemeClr val="accent2"/>
            </a:solidFill>
            <a:ln>
              <a:noFill/>
            </a:ln>
            <a:effectLst/>
          </c:spPr>
          <c:invertIfNegative val="0"/>
          <c:cat>
            <c:strRef>
              <c:f>Sheet2!$A$2:$A$7</c:f>
              <c:strCache>
                <c:ptCount val="6"/>
                <c:pt idx="0">
                  <c:v>NH3</c:v>
                </c:pt>
                <c:pt idx="1">
                  <c:v>NOX</c:v>
                </c:pt>
                <c:pt idx="2">
                  <c:v>PM10-PRI</c:v>
                </c:pt>
                <c:pt idx="3">
                  <c:v>PM25-PRI</c:v>
                </c:pt>
                <c:pt idx="4">
                  <c:v>SO2</c:v>
                </c:pt>
                <c:pt idx="5">
                  <c:v>VOC</c:v>
                </c:pt>
              </c:strCache>
            </c:strRef>
          </c:cat>
          <c:val>
            <c:numRef>
              <c:f>Sheet2!$C$2:$C$7</c:f>
              <c:numCache>
                <c:formatCode>General</c:formatCode>
                <c:ptCount val="6"/>
                <c:pt idx="0">
                  <c:v>87246.251069259801</c:v>
                </c:pt>
                <c:pt idx="1">
                  <c:v>1953937.9415541801</c:v>
                </c:pt>
                <c:pt idx="2">
                  <c:v>224706.35818682099</c:v>
                </c:pt>
                <c:pt idx="3">
                  <c:v>78910.488689457896</c:v>
                </c:pt>
                <c:pt idx="4">
                  <c:v>12397.1396296696</c:v>
                </c:pt>
                <c:pt idx="5">
                  <c:v>1195487.90011013</c:v>
                </c:pt>
              </c:numCache>
            </c:numRef>
          </c:val>
          <c:extLst>
            <c:ext xmlns:c16="http://schemas.microsoft.com/office/drawing/2014/chart" uri="{C3380CC4-5D6E-409C-BE32-E72D297353CC}">
              <c16:uniqueId val="{00000001-EA8F-41D5-AF75-42278A380C4A}"/>
            </c:ext>
          </c:extLst>
        </c:ser>
        <c:ser>
          <c:idx val="2"/>
          <c:order val="2"/>
          <c:tx>
            <c:strRef>
              <c:f>Sheet2!$D$1</c:f>
              <c:strCache>
                <c:ptCount val="1"/>
                <c:pt idx="0">
                  <c:v>2028ff</c:v>
                </c:pt>
              </c:strCache>
            </c:strRef>
          </c:tx>
          <c:spPr>
            <a:solidFill>
              <a:schemeClr val="accent3"/>
            </a:solidFill>
            <a:ln>
              <a:noFill/>
            </a:ln>
            <a:effectLst/>
          </c:spPr>
          <c:invertIfNegative val="0"/>
          <c:cat>
            <c:strRef>
              <c:f>Sheet2!$A$2:$A$7</c:f>
              <c:strCache>
                <c:ptCount val="6"/>
                <c:pt idx="0">
                  <c:v>NH3</c:v>
                </c:pt>
                <c:pt idx="1">
                  <c:v>NOX</c:v>
                </c:pt>
                <c:pt idx="2">
                  <c:v>PM10-PRI</c:v>
                </c:pt>
                <c:pt idx="3">
                  <c:v>PM25-PRI</c:v>
                </c:pt>
                <c:pt idx="4">
                  <c:v>SO2</c:v>
                </c:pt>
                <c:pt idx="5">
                  <c:v>VOC</c:v>
                </c:pt>
              </c:strCache>
            </c:strRef>
          </c:cat>
          <c:val>
            <c:numRef>
              <c:f>Sheet2!$D$2:$D$7</c:f>
              <c:numCache>
                <c:formatCode>General</c:formatCode>
                <c:ptCount val="6"/>
                <c:pt idx="0">
                  <c:v>83631.312376084694</c:v>
                </c:pt>
                <c:pt idx="1">
                  <c:v>1353757.3947197599</c:v>
                </c:pt>
                <c:pt idx="2">
                  <c:v>211036.936982769</c:v>
                </c:pt>
                <c:pt idx="3">
                  <c:v>63040.6339392995</c:v>
                </c:pt>
                <c:pt idx="4">
                  <c:v>11547.411082827501</c:v>
                </c:pt>
                <c:pt idx="5">
                  <c:v>885883.48994352296</c:v>
                </c:pt>
              </c:numCache>
            </c:numRef>
          </c:val>
          <c:extLst>
            <c:ext xmlns:c16="http://schemas.microsoft.com/office/drawing/2014/chart" uri="{C3380CC4-5D6E-409C-BE32-E72D297353CC}">
              <c16:uniqueId val="{00000002-EA8F-41D5-AF75-42278A380C4A}"/>
            </c:ext>
          </c:extLst>
        </c:ser>
        <c:ser>
          <c:idx val="3"/>
          <c:order val="3"/>
          <c:tx>
            <c:strRef>
              <c:f>Sheet2!$E$1</c:f>
              <c:strCache>
                <c:ptCount val="1"/>
                <c:pt idx="0">
                  <c:v>2016fh</c:v>
                </c:pt>
              </c:strCache>
            </c:strRef>
          </c:tx>
          <c:spPr>
            <a:solidFill>
              <a:schemeClr val="accent4"/>
            </a:solidFill>
            <a:ln>
              <a:noFill/>
            </a:ln>
            <a:effectLst/>
          </c:spPr>
          <c:invertIfNegative val="0"/>
          <c:cat>
            <c:strRef>
              <c:f>Sheet2!$A$2:$A$7</c:f>
              <c:strCache>
                <c:ptCount val="6"/>
                <c:pt idx="0">
                  <c:v>NH3</c:v>
                </c:pt>
                <c:pt idx="1">
                  <c:v>NOX</c:v>
                </c:pt>
                <c:pt idx="2">
                  <c:v>PM10-PRI</c:v>
                </c:pt>
                <c:pt idx="3">
                  <c:v>PM25-PRI</c:v>
                </c:pt>
                <c:pt idx="4">
                  <c:v>SO2</c:v>
                </c:pt>
                <c:pt idx="5">
                  <c:v>VOC</c:v>
                </c:pt>
              </c:strCache>
            </c:strRef>
          </c:cat>
          <c:val>
            <c:numRef>
              <c:f>Sheet2!$E$2:$E$7</c:f>
              <c:numCache>
                <c:formatCode>General</c:formatCode>
                <c:ptCount val="6"/>
                <c:pt idx="0">
                  <c:v>100318.28992150001</c:v>
                </c:pt>
                <c:pt idx="1">
                  <c:v>3630548.4007677902</c:v>
                </c:pt>
                <c:pt idx="2">
                  <c:v>239996.65890330399</c:v>
                </c:pt>
                <c:pt idx="3">
                  <c:v>117758.07365741</c:v>
                </c:pt>
                <c:pt idx="4">
                  <c:v>27559.462010766201</c:v>
                </c:pt>
                <c:pt idx="5">
                  <c:v>1852259.6503932001</c:v>
                </c:pt>
              </c:numCache>
            </c:numRef>
          </c:val>
          <c:extLst>
            <c:ext xmlns:c16="http://schemas.microsoft.com/office/drawing/2014/chart" uri="{C3380CC4-5D6E-409C-BE32-E72D297353CC}">
              <c16:uniqueId val="{00000003-EA8F-41D5-AF75-42278A380C4A}"/>
            </c:ext>
          </c:extLst>
        </c:ser>
        <c:ser>
          <c:idx val="4"/>
          <c:order val="4"/>
          <c:tx>
            <c:strRef>
              <c:f>Sheet2!$F$1</c:f>
              <c:strCache>
                <c:ptCount val="1"/>
                <c:pt idx="0">
                  <c:v>2023fh</c:v>
                </c:pt>
              </c:strCache>
            </c:strRef>
          </c:tx>
          <c:spPr>
            <a:solidFill>
              <a:schemeClr val="accent5"/>
            </a:solidFill>
            <a:ln>
              <a:noFill/>
            </a:ln>
            <a:effectLst/>
          </c:spPr>
          <c:invertIfNegative val="0"/>
          <c:cat>
            <c:strRef>
              <c:f>Sheet2!$A$2:$A$7</c:f>
              <c:strCache>
                <c:ptCount val="6"/>
                <c:pt idx="0">
                  <c:v>NH3</c:v>
                </c:pt>
                <c:pt idx="1">
                  <c:v>NOX</c:v>
                </c:pt>
                <c:pt idx="2">
                  <c:v>PM10-PRI</c:v>
                </c:pt>
                <c:pt idx="3">
                  <c:v>PM25-PRI</c:v>
                </c:pt>
                <c:pt idx="4">
                  <c:v>SO2</c:v>
                </c:pt>
                <c:pt idx="5">
                  <c:v>VOC</c:v>
                </c:pt>
              </c:strCache>
            </c:strRef>
          </c:cat>
          <c:val>
            <c:numRef>
              <c:f>Sheet2!$F$2:$F$7</c:f>
              <c:numCache>
                <c:formatCode>General</c:formatCode>
                <c:ptCount val="6"/>
                <c:pt idx="0">
                  <c:v>89284.866418194506</c:v>
                </c:pt>
                <c:pt idx="1">
                  <c:v>1750937.0474164099</c:v>
                </c:pt>
                <c:pt idx="2">
                  <c:v>199979.31456959801</c:v>
                </c:pt>
                <c:pt idx="3">
                  <c:v>72468.3069311625</c:v>
                </c:pt>
                <c:pt idx="4">
                  <c:v>12483.7514729872</c:v>
                </c:pt>
                <c:pt idx="5">
                  <c:v>1098966.4920552501</c:v>
                </c:pt>
              </c:numCache>
            </c:numRef>
          </c:val>
          <c:extLst>
            <c:ext xmlns:c16="http://schemas.microsoft.com/office/drawing/2014/chart" uri="{C3380CC4-5D6E-409C-BE32-E72D297353CC}">
              <c16:uniqueId val="{00000004-EA8F-41D5-AF75-42278A380C4A}"/>
            </c:ext>
          </c:extLst>
        </c:ser>
        <c:ser>
          <c:idx val="5"/>
          <c:order val="5"/>
          <c:tx>
            <c:strRef>
              <c:f>Sheet2!$G$1</c:f>
              <c:strCache>
                <c:ptCount val="1"/>
                <c:pt idx="0">
                  <c:v>2028fh</c:v>
                </c:pt>
              </c:strCache>
            </c:strRef>
          </c:tx>
          <c:spPr>
            <a:solidFill>
              <a:schemeClr val="accent6"/>
            </a:solidFill>
            <a:ln>
              <a:noFill/>
            </a:ln>
            <a:effectLst/>
          </c:spPr>
          <c:invertIfNegative val="0"/>
          <c:cat>
            <c:strRef>
              <c:f>Sheet2!$A$2:$A$7</c:f>
              <c:strCache>
                <c:ptCount val="6"/>
                <c:pt idx="0">
                  <c:v>NH3</c:v>
                </c:pt>
                <c:pt idx="1">
                  <c:v>NOX</c:v>
                </c:pt>
                <c:pt idx="2">
                  <c:v>PM10-PRI</c:v>
                </c:pt>
                <c:pt idx="3">
                  <c:v>PM25-PRI</c:v>
                </c:pt>
                <c:pt idx="4">
                  <c:v>SO2</c:v>
                </c:pt>
                <c:pt idx="5">
                  <c:v>VOC</c:v>
                </c:pt>
              </c:strCache>
            </c:strRef>
          </c:cat>
          <c:val>
            <c:numRef>
              <c:f>Sheet2!$G$2:$G$7</c:f>
              <c:numCache>
                <c:formatCode>General</c:formatCode>
                <c:ptCount val="6"/>
                <c:pt idx="0">
                  <c:v>87912.785542373502</c:v>
                </c:pt>
                <c:pt idx="1">
                  <c:v>1246019.1047491699</c:v>
                </c:pt>
                <c:pt idx="2">
                  <c:v>189837.955899875</c:v>
                </c:pt>
                <c:pt idx="3">
                  <c:v>58924.510809959997</c:v>
                </c:pt>
                <c:pt idx="4">
                  <c:v>11702.545985229201</c:v>
                </c:pt>
                <c:pt idx="5">
                  <c:v>836112.15151499095</c:v>
                </c:pt>
              </c:numCache>
            </c:numRef>
          </c:val>
          <c:extLst>
            <c:ext xmlns:c16="http://schemas.microsoft.com/office/drawing/2014/chart" uri="{C3380CC4-5D6E-409C-BE32-E72D297353CC}">
              <c16:uniqueId val="{00000005-EA8F-41D5-AF75-42278A380C4A}"/>
            </c:ext>
          </c:extLst>
        </c:ser>
        <c:dLbls>
          <c:showLegendKey val="0"/>
          <c:showVal val="0"/>
          <c:showCatName val="0"/>
          <c:showSerName val="0"/>
          <c:showPercent val="0"/>
          <c:showBubbleSize val="0"/>
        </c:dLbls>
        <c:gapWidth val="219"/>
        <c:overlap val="-27"/>
        <c:axId val="1242617679"/>
        <c:axId val="1401221951"/>
      </c:barChart>
      <c:catAx>
        <c:axId val="12426176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1401221951"/>
        <c:crosses val="autoZero"/>
        <c:auto val="1"/>
        <c:lblAlgn val="ctr"/>
        <c:lblOffset val="100"/>
        <c:noMultiLvlLbl val="0"/>
      </c:catAx>
      <c:valAx>
        <c:axId val="140122195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2426176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OTAQ</a:t>
            </a:r>
            <a:r>
              <a:rPr lang="en-US" baseline="0"/>
              <a:t> vs. ERTAC Rail Line-haul NOx EF Projections (grams/gal)</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0639382852973444E-2"/>
          <c:y val="2.7322786776994359E-2"/>
          <c:w val="0.88250918635170605"/>
          <c:h val="0.77993171197296596"/>
        </c:manualLayout>
      </c:layout>
      <c:barChart>
        <c:barDir val="col"/>
        <c:grouping val="clustered"/>
        <c:varyColors val="0"/>
        <c:ser>
          <c:idx val="1"/>
          <c:order val="0"/>
          <c:tx>
            <c:strRef>
              <c:f>'NOx 2006-2040'!$B$1</c:f>
              <c:strCache>
                <c:ptCount val="1"/>
                <c:pt idx="0">
                  <c:v>OTAQ L-H NOx </c:v>
                </c:pt>
              </c:strCache>
            </c:strRef>
          </c:tx>
          <c:spPr>
            <a:solidFill>
              <a:srgbClr val="00B050"/>
            </a:solidFill>
            <a:ln>
              <a:noFill/>
            </a:ln>
            <a:effectLst/>
          </c:spPr>
          <c:invertIfNegative val="0"/>
          <c:trendline>
            <c:spPr>
              <a:ln w="19050" cap="rnd">
                <a:solidFill>
                  <a:schemeClr val="accent6">
                    <a:lumMod val="50000"/>
                  </a:schemeClr>
                </a:solidFill>
                <a:prstDash val="sysDot"/>
              </a:ln>
              <a:effectLst/>
            </c:spPr>
            <c:trendlineType val="movingAvg"/>
            <c:period val="2"/>
            <c:dispRSqr val="0"/>
            <c:dispEq val="0"/>
          </c:trendline>
          <c:cat>
            <c:numRef>
              <c:f>'NOx 2006-2040'!$A$2:$A$36</c:f>
              <c:numCache>
                <c:formatCode>General</c:formatCode>
                <c:ptCount val="3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pt idx="17">
                  <c:v>2023</c:v>
                </c:pt>
                <c:pt idx="18">
                  <c:v>2024</c:v>
                </c:pt>
                <c:pt idx="19">
                  <c:v>2025</c:v>
                </c:pt>
                <c:pt idx="20">
                  <c:v>2026</c:v>
                </c:pt>
                <c:pt idx="21">
                  <c:v>2027</c:v>
                </c:pt>
                <c:pt idx="22">
                  <c:v>2028</c:v>
                </c:pt>
                <c:pt idx="23">
                  <c:v>2029</c:v>
                </c:pt>
                <c:pt idx="24">
                  <c:v>2030</c:v>
                </c:pt>
                <c:pt idx="25">
                  <c:v>2031</c:v>
                </c:pt>
                <c:pt idx="26">
                  <c:v>2032</c:v>
                </c:pt>
                <c:pt idx="27">
                  <c:v>2033</c:v>
                </c:pt>
                <c:pt idx="28">
                  <c:v>2034</c:v>
                </c:pt>
                <c:pt idx="29">
                  <c:v>2035</c:v>
                </c:pt>
                <c:pt idx="30">
                  <c:v>2036</c:v>
                </c:pt>
                <c:pt idx="31">
                  <c:v>2037</c:v>
                </c:pt>
                <c:pt idx="32">
                  <c:v>2038</c:v>
                </c:pt>
                <c:pt idx="33">
                  <c:v>2039</c:v>
                </c:pt>
                <c:pt idx="34">
                  <c:v>2040</c:v>
                </c:pt>
              </c:numCache>
            </c:numRef>
          </c:cat>
          <c:val>
            <c:numRef>
              <c:f>'NOx 2006-2040'!$B$2:$B$36</c:f>
              <c:numCache>
                <c:formatCode>General</c:formatCode>
                <c:ptCount val="35"/>
                <c:pt idx="0">
                  <c:v>180</c:v>
                </c:pt>
                <c:pt idx="1">
                  <c:v>175</c:v>
                </c:pt>
                <c:pt idx="2">
                  <c:v>169</c:v>
                </c:pt>
                <c:pt idx="3">
                  <c:v>165</c:v>
                </c:pt>
                <c:pt idx="4">
                  <c:v>157</c:v>
                </c:pt>
                <c:pt idx="5">
                  <c:v>149</c:v>
                </c:pt>
                <c:pt idx="6">
                  <c:v>144</c:v>
                </c:pt>
                <c:pt idx="7">
                  <c:v>139</c:v>
                </c:pt>
                <c:pt idx="8">
                  <c:v>135</c:v>
                </c:pt>
                <c:pt idx="9">
                  <c:v>129</c:v>
                </c:pt>
                <c:pt idx="10">
                  <c:v>121</c:v>
                </c:pt>
                <c:pt idx="11">
                  <c:v>114</c:v>
                </c:pt>
                <c:pt idx="12">
                  <c:v>108</c:v>
                </c:pt>
                <c:pt idx="13">
                  <c:v>103</c:v>
                </c:pt>
                <c:pt idx="14">
                  <c:v>99</c:v>
                </c:pt>
                <c:pt idx="15">
                  <c:v>94</c:v>
                </c:pt>
                <c:pt idx="16">
                  <c:v>89</c:v>
                </c:pt>
                <c:pt idx="17">
                  <c:v>84</c:v>
                </c:pt>
                <c:pt idx="18">
                  <c:v>79</c:v>
                </c:pt>
                <c:pt idx="19">
                  <c:v>74</c:v>
                </c:pt>
                <c:pt idx="20">
                  <c:v>69</c:v>
                </c:pt>
                <c:pt idx="21">
                  <c:v>65</c:v>
                </c:pt>
                <c:pt idx="22">
                  <c:v>61</c:v>
                </c:pt>
                <c:pt idx="23">
                  <c:v>57</c:v>
                </c:pt>
                <c:pt idx="24">
                  <c:v>53</c:v>
                </c:pt>
                <c:pt idx="25">
                  <c:v>49</c:v>
                </c:pt>
                <c:pt idx="26">
                  <c:v>46</c:v>
                </c:pt>
                <c:pt idx="27">
                  <c:v>43</c:v>
                </c:pt>
                <c:pt idx="28">
                  <c:v>40</c:v>
                </c:pt>
                <c:pt idx="29">
                  <c:v>37</c:v>
                </c:pt>
                <c:pt idx="30">
                  <c:v>35</c:v>
                </c:pt>
                <c:pt idx="31">
                  <c:v>33</c:v>
                </c:pt>
                <c:pt idx="32">
                  <c:v>31</c:v>
                </c:pt>
                <c:pt idx="33">
                  <c:v>29</c:v>
                </c:pt>
                <c:pt idx="34">
                  <c:v>28</c:v>
                </c:pt>
              </c:numCache>
            </c:numRef>
          </c:val>
          <c:extLst>
            <c:ext xmlns:c16="http://schemas.microsoft.com/office/drawing/2014/chart" uri="{C3380CC4-5D6E-409C-BE32-E72D297353CC}">
              <c16:uniqueId val="{00000001-7A80-4514-ABDA-5C59FB0C2520}"/>
            </c:ext>
          </c:extLst>
        </c:ser>
        <c:ser>
          <c:idx val="2"/>
          <c:order val="1"/>
          <c:tx>
            <c:strRef>
              <c:f>'NOx 2006-2040'!$C$1</c:f>
              <c:strCache>
                <c:ptCount val="1"/>
                <c:pt idx="0">
                  <c:v>ERTAC L-H NOx</c:v>
                </c:pt>
              </c:strCache>
            </c:strRef>
          </c:tx>
          <c:spPr>
            <a:solidFill>
              <a:srgbClr val="FF0000"/>
            </a:solidFill>
            <a:ln>
              <a:noFill/>
            </a:ln>
            <a:effectLst/>
          </c:spPr>
          <c:invertIfNegative val="0"/>
          <c:trendline>
            <c:spPr>
              <a:ln w="19050" cap="rnd">
                <a:solidFill>
                  <a:srgbClr val="FF0000"/>
                </a:solidFill>
                <a:prstDash val="sysDot"/>
              </a:ln>
              <a:effectLst/>
            </c:spPr>
            <c:trendlineType val="exp"/>
            <c:dispRSqr val="1"/>
            <c:dispEq val="1"/>
            <c:trendlineLbl>
              <c:layout>
                <c:manualLayout>
                  <c:x val="7.3665588076228536E-3"/>
                  <c:y val="4.1740318541576907E-2"/>
                </c:manualLayout>
              </c:layout>
              <c:numFmt formatCode="General" sourceLinked="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rendlineLbl>
          </c:trendline>
          <c:cat>
            <c:numRef>
              <c:f>'NOx 2006-2040'!$A$2:$A$36</c:f>
              <c:numCache>
                <c:formatCode>General</c:formatCode>
                <c:ptCount val="3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pt idx="17">
                  <c:v>2023</c:v>
                </c:pt>
                <c:pt idx="18">
                  <c:v>2024</c:v>
                </c:pt>
                <c:pt idx="19">
                  <c:v>2025</c:v>
                </c:pt>
                <c:pt idx="20">
                  <c:v>2026</c:v>
                </c:pt>
                <c:pt idx="21">
                  <c:v>2027</c:v>
                </c:pt>
                <c:pt idx="22">
                  <c:v>2028</c:v>
                </c:pt>
                <c:pt idx="23">
                  <c:v>2029</c:v>
                </c:pt>
                <c:pt idx="24">
                  <c:v>2030</c:v>
                </c:pt>
                <c:pt idx="25">
                  <c:v>2031</c:v>
                </c:pt>
                <c:pt idx="26">
                  <c:v>2032</c:v>
                </c:pt>
                <c:pt idx="27">
                  <c:v>2033</c:v>
                </c:pt>
                <c:pt idx="28">
                  <c:v>2034</c:v>
                </c:pt>
                <c:pt idx="29">
                  <c:v>2035</c:v>
                </c:pt>
                <c:pt idx="30">
                  <c:v>2036</c:v>
                </c:pt>
                <c:pt idx="31">
                  <c:v>2037</c:v>
                </c:pt>
                <c:pt idx="32">
                  <c:v>2038</c:v>
                </c:pt>
                <c:pt idx="33">
                  <c:v>2039</c:v>
                </c:pt>
                <c:pt idx="34">
                  <c:v>2040</c:v>
                </c:pt>
              </c:numCache>
            </c:numRef>
          </c:cat>
          <c:val>
            <c:numRef>
              <c:f>'NOx 2006-2040'!$C$2:$C$36</c:f>
              <c:numCache>
                <c:formatCode>General</c:formatCode>
                <c:ptCount val="35"/>
                <c:pt idx="1">
                  <c:v>181.5</c:v>
                </c:pt>
                <c:pt idx="8">
                  <c:v>150.21</c:v>
                </c:pt>
                <c:pt idx="10">
                  <c:v>138.63</c:v>
                </c:pt>
                <c:pt idx="11">
                  <c:v>134.77000000000001</c:v>
                </c:pt>
              </c:numCache>
            </c:numRef>
          </c:val>
          <c:extLst>
            <c:ext xmlns:c16="http://schemas.microsoft.com/office/drawing/2014/chart" uri="{C3380CC4-5D6E-409C-BE32-E72D297353CC}">
              <c16:uniqueId val="{00000002-7A80-4514-ABDA-5C59FB0C2520}"/>
            </c:ext>
          </c:extLst>
        </c:ser>
        <c:dLbls>
          <c:showLegendKey val="0"/>
          <c:showVal val="0"/>
          <c:showCatName val="0"/>
          <c:showSerName val="0"/>
          <c:showPercent val="0"/>
          <c:showBubbleSize val="0"/>
        </c:dLbls>
        <c:gapWidth val="219"/>
        <c:overlap val="-27"/>
        <c:axId val="433074376"/>
        <c:axId val="433082216"/>
      </c:barChart>
      <c:catAx>
        <c:axId val="433074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3082216"/>
        <c:crosses val="autoZero"/>
        <c:auto val="1"/>
        <c:lblAlgn val="ctr"/>
        <c:lblOffset val="100"/>
        <c:noMultiLvlLbl val="0"/>
      </c:catAx>
      <c:valAx>
        <c:axId val="433082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3074376"/>
        <c:crosses val="autoZero"/>
        <c:crossBetween val="between"/>
        <c:majorUnit val="10"/>
        <c:minorUnit val="5"/>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523" cy="464662"/>
          </a:xfrm>
          <a:prstGeom prst="rect">
            <a:avLst/>
          </a:prstGeom>
        </p:spPr>
        <p:txBody>
          <a:bodyPr vert="horz" lIns="91330" tIns="45665" rIns="91330" bIns="45665" rtlCol="0"/>
          <a:lstStyle>
            <a:lvl1pPr algn="l">
              <a:defRPr sz="1200"/>
            </a:lvl1pPr>
          </a:lstStyle>
          <a:p>
            <a:endParaRPr lang="en-US"/>
          </a:p>
        </p:txBody>
      </p:sp>
      <p:sp>
        <p:nvSpPr>
          <p:cNvPr id="3" name="Date Placeholder 2"/>
          <p:cNvSpPr>
            <a:spLocks noGrp="1"/>
          </p:cNvSpPr>
          <p:nvPr>
            <p:ph type="dt" sz="quarter" idx="1"/>
          </p:nvPr>
        </p:nvSpPr>
        <p:spPr>
          <a:xfrm>
            <a:off x="3971292" y="0"/>
            <a:ext cx="3037523" cy="464662"/>
          </a:xfrm>
          <a:prstGeom prst="rect">
            <a:avLst/>
          </a:prstGeom>
        </p:spPr>
        <p:txBody>
          <a:bodyPr vert="horz" lIns="91330" tIns="45665" rIns="91330" bIns="45665" rtlCol="0"/>
          <a:lstStyle>
            <a:lvl1pPr algn="r">
              <a:defRPr sz="1200"/>
            </a:lvl1pPr>
          </a:lstStyle>
          <a:p>
            <a:fld id="{7782BE8E-4388-45F4-AC55-867814BF78B0}" type="datetimeFigureOut">
              <a:rPr lang="en-US" smtClean="0"/>
              <a:pPr/>
              <a:t>1/23/2020</a:t>
            </a:fld>
            <a:endParaRPr lang="en-US"/>
          </a:p>
        </p:txBody>
      </p:sp>
      <p:sp>
        <p:nvSpPr>
          <p:cNvPr id="4" name="Footer Placeholder 3"/>
          <p:cNvSpPr>
            <a:spLocks noGrp="1"/>
          </p:cNvSpPr>
          <p:nvPr>
            <p:ph type="ftr" sz="quarter" idx="2"/>
          </p:nvPr>
        </p:nvSpPr>
        <p:spPr>
          <a:xfrm>
            <a:off x="0" y="8830153"/>
            <a:ext cx="3037523" cy="464662"/>
          </a:xfrm>
          <a:prstGeom prst="rect">
            <a:avLst/>
          </a:prstGeom>
        </p:spPr>
        <p:txBody>
          <a:bodyPr vert="horz" lIns="91330" tIns="45665" rIns="91330" bIns="45665" rtlCol="0" anchor="b"/>
          <a:lstStyle>
            <a:lvl1pPr algn="l">
              <a:defRPr sz="1200"/>
            </a:lvl1pPr>
          </a:lstStyle>
          <a:p>
            <a:endParaRPr lang="en-US"/>
          </a:p>
        </p:txBody>
      </p:sp>
      <p:sp>
        <p:nvSpPr>
          <p:cNvPr id="5" name="Slide Number Placeholder 4"/>
          <p:cNvSpPr>
            <a:spLocks noGrp="1"/>
          </p:cNvSpPr>
          <p:nvPr>
            <p:ph type="sldNum" sz="quarter" idx="3"/>
          </p:nvPr>
        </p:nvSpPr>
        <p:spPr>
          <a:xfrm>
            <a:off x="3971292" y="8830153"/>
            <a:ext cx="3037523" cy="464662"/>
          </a:xfrm>
          <a:prstGeom prst="rect">
            <a:avLst/>
          </a:prstGeom>
        </p:spPr>
        <p:txBody>
          <a:bodyPr vert="horz" lIns="91330" tIns="45665" rIns="91330" bIns="45665" rtlCol="0" anchor="b"/>
          <a:lstStyle>
            <a:lvl1pPr algn="r">
              <a:defRPr sz="1200"/>
            </a:lvl1pPr>
          </a:lstStyle>
          <a:p>
            <a:fld id="{AB22A806-AAAB-4323-9C5A-E0AE9330274B}" type="slidenum">
              <a:rPr lang="en-US" smtClean="0"/>
              <a:pPr/>
              <a:t>‹#›</a:t>
            </a:fld>
            <a:endParaRPr lang="en-US"/>
          </a:p>
        </p:txBody>
      </p:sp>
    </p:spTree>
    <p:extLst>
      <p:ext uri="{BB962C8B-B14F-4D97-AF65-F5344CB8AC3E}">
        <p14:creationId xmlns:p14="http://schemas.microsoft.com/office/powerpoint/2010/main" val="5497326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5" tIns="46588" rIns="93175" bIns="46588"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5" tIns="46588" rIns="93175" bIns="46588" rtlCol="0"/>
          <a:lstStyle>
            <a:lvl1pPr algn="r">
              <a:defRPr sz="1200"/>
            </a:lvl1pPr>
          </a:lstStyle>
          <a:p>
            <a:fld id="{E768F8DF-0D6B-466A-A773-FCAEDD85D409}" type="datetimeFigureOut">
              <a:rPr lang="en-US" smtClean="0"/>
              <a:pPr/>
              <a:t>1/23/2020</a:t>
            </a:fld>
            <a:endParaRPr lang="en-US"/>
          </a:p>
        </p:txBody>
      </p:sp>
      <p:sp>
        <p:nvSpPr>
          <p:cNvPr id="4" name="Slide Image Placeholder 3"/>
          <p:cNvSpPr>
            <a:spLocks noGrp="1" noRot="1" noChangeAspect="1"/>
          </p:cNvSpPr>
          <p:nvPr>
            <p:ph type="sldImg" idx="2"/>
          </p:nvPr>
        </p:nvSpPr>
        <p:spPr>
          <a:xfrm>
            <a:off x="407988" y="698500"/>
            <a:ext cx="6194425" cy="3484563"/>
          </a:xfrm>
          <a:prstGeom prst="rect">
            <a:avLst/>
          </a:prstGeom>
          <a:noFill/>
          <a:ln w="12700">
            <a:solidFill>
              <a:prstClr val="black"/>
            </a:solidFill>
          </a:ln>
        </p:spPr>
        <p:txBody>
          <a:bodyPr vert="horz" lIns="93175" tIns="46588" rIns="93175" bIns="46588"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5" tIns="46588" rIns="93175" bIns="4658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5" tIns="46588" rIns="93175" bIns="46588"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5" tIns="46588" rIns="93175" bIns="46588" rtlCol="0" anchor="b"/>
          <a:lstStyle>
            <a:lvl1pPr algn="r">
              <a:defRPr sz="1200"/>
            </a:lvl1pPr>
          </a:lstStyle>
          <a:p>
            <a:fld id="{E49FF909-214C-4283-A38D-5D8E6479E603}" type="slidenum">
              <a:rPr lang="en-US" smtClean="0"/>
              <a:pPr/>
              <a:t>‹#›</a:t>
            </a:fld>
            <a:endParaRPr lang="en-US"/>
          </a:p>
        </p:txBody>
      </p:sp>
    </p:spTree>
    <p:extLst>
      <p:ext uri="{BB962C8B-B14F-4D97-AF65-F5344CB8AC3E}">
        <p14:creationId xmlns:p14="http://schemas.microsoft.com/office/powerpoint/2010/main" val="2607649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FF909-214C-4283-A38D-5D8E6479E603}" type="slidenum">
              <a:rPr lang="en-US" smtClean="0"/>
              <a:pPr/>
              <a:t>1</a:t>
            </a:fld>
            <a:endParaRPr lang="en-US"/>
          </a:p>
        </p:txBody>
      </p:sp>
    </p:spTree>
    <p:extLst>
      <p:ext uri="{BB962C8B-B14F-4D97-AF65-F5344CB8AC3E}">
        <p14:creationId xmlns:p14="http://schemas.microsoft.com/office/powerpoint/2010/main" val="2097979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9FF909-214C-4283-A38D-5D8E6479E603}" type="slidenum">
              <a:rPr lang="en-US" smtClean="0"/>
              <a:pPr/>
              <a:t>49</a:t>
            </a:fld>
            <a:endParaRPr lang="en-US"/>
          </a:p>
        </p:txBody>
      </p:sp>
    </p:spTree>
    <p:extLst>
      <p:ext uri="{BB962C8B-B14F-4D97-AF65-F5344CB8AC3E}">
        <p14:creationId xmlns:p14="http://schemas.microsoft.com/office/powerpoint/2010/main" val="29141267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2028 NOx is 361,914 tons</a:t>
            </a:r>
          </a:p>
        </p:txBody>
      </p:sp>
      <p:sp>
        <p:nvSpPr>
          <p:cNvPr id="4" name="Slide Number Placeholder 3"/>
          <p:cNvSpPr>
            <a:spLocks noGrp="1"/>
          </p:cNvSpPr>
          <p:nvPr>
            <p:ph type="sldNum" sz="quarter" idx="5"/>
          </p:nvPr>
        </p:nvSpPr>
        <p:spPr/>
        <p:txBody>
          <a:bodyPr/>
          <a:lstStyle/>
          <a:p>
            <a:fld id="{E49FF909-214C-4283-A38D-5D8E6479E603}" type="slidenum">
              <a:rPr lang="en-US" smtClean="0"/>
              <a:pPr/>
              <a:t>64</a:t>
            </a:fld>
            <a:endParaRPr lang="en-US"/>
          </a:p>
        </p:txBody>
      </p:sp>
    </p:spTree>
    <p:extLst>
      <p:ext uri="{BB962C8B-B14F-4D97-AF65-F5344CB8AC3E}">
        <p14:creationId xmlns:p14="http://schemas.microsoft.com/office/powerpoint/2010/main" val="12716026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r>
              <a:rPr lang="en-US" dirty="0"/>
              <a:t>Significant increase in biogenic VOC in ag belt area just north of MT and Dakotas.   Also increase in north Ontario and Quebec provinces.   Decreases in British Columbia (west) and in parts of southeastern Canada along US border.</a:t>
            </a:r>
          </a:p>
        </p:txBody>
      </p:sp>
      <p:sp>
        <p:nvSpPr>
          <p:cNvPr id="4" name="Slide Number Placeholder 3"/>
          <p:cNvSpPr>
            <a:spLocks noGrp="1"/>
          </p:cNvSpPr>
          <p:nvPr>
            <p:ph type="sldNum" sz="quarter" idx="5"/>
          </p:nvPr>
        </p:nvSpPr>
        <p:spPr/>
        <p:txBody>
          <a:bodyPr/>
          <a:lstStyle/>
          <a:p>
            <a:fld id="{E49FF909-214C-4283-A38D-5D8E6479E603}" type="slidenum">
              <a:rPr lang="en-US" smtClean="0"/>
              <a:pPr/>
              <a:t>68</a:t>
            </a:fld>
            <a:endParaRPr lang="en-US"/>
          </a:p>
        </p:txBody>
      </p:sp>
    </p:spTree>
    <p:extLst>
      <p:ext uri="{BB962C8B-B14F-4D97-AF65-F5344CB8AC3E}">
        <p14:creationId xmlns:p14="http://schemas.microsoft.com/office/powerpoint/2010/main" val="40139060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r>
              <a:rPr lang="en-US" dirty="0"/>
              <a:t>Decrease in NOx just about everywhere in Canada.   Env Canada </a:t>
            </a:r>
            <a:r>
              <a:rPr lang="en-US" dirty="0" err="1"/>
              <a:t>landuse</a:t>
            </a:r>
            <a:r>
              <a:rPr lang="en-US" dirty="0"/>
              <a:t> has less ag than MODIS </a:t>
            </a:r>
            <a:r>
              <a:rPr lang="en-US" dirty="0" err="1"/>
              <a:t>landuse</a:t>
            </a:r>
            <a:r>
              <a:rPr lang="en-US" dirty="0"/>
              <a:t> and the more specific tree types in Env Canada dataset just have lower emission factors than the MODIS </a:t>
            </a:r>
            <a:r>
              <a:rPr lang="en-US" dirty="0" err="1"/>
              <a:t>landuse</a:t>
            </a:r>
            <a:r>
              <a:rPr lang="en-US" dirty="0"/>
              <a:t> types.</a:t>
            </a:r>
          </a:p>
        </p:txBody>
      </p:sp>
      <p:sp>
        <p:nvSpPr>
          <p:cNvPr id="4" name="Slide Number Placeholder 3"/>
          <p:cNvSpPr>
            <a:spLocks noGrp="1"/>
          </p:cNvSpPr>
          <p:nvPr>
            <p:ph type="sldNum" sz="quarter" idx="5"/>
          </p:nvPr>
        </p:nvSpPr>
        <p:spPr/>
        <p:txBody>
          <a:bodyPr/>
          <a:lstStyle/>
          <a:p>
            <a:fld id="{E49FF909-214C-4283-A38D-5D8E6479E603}" type="slidenum">
              <a:rPr lang="en-US" smtClean="0"/>
              <a:pPr/>
              <a:t>69</a:t>
            </a:fld>
            <a:endParaRPr lang="en-US"/>
          </a:p>
        </p:txBody>
      </p:sp>
    </p:spTree>
    <p:extLst>
      <p:ext uri="{BB962C8B-B14F-4D97-AF65-F5344CB8AC3E}">
        <p14:creationId xmlns:p14="http://schemas.microsoft.com/office/powerpoint/2010/main" val="23034332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r>
              <a:rPr lang="en-US" dirty="0"/>
              <a:t>July has a huge amount of PM because it has a lot of wildfires and they are in forests. March has more total acres, but they are prescribed grass burns.</a:t>
            </a:r>
          </a:p>
        </p:txBody>
      </p:sp>
      <p:sp>
        <p:nvSpPr>
          <p:cNvPr id="4" name="Slide Number Placeholder 3"/>
          <p:cNvSpPr>
            <a:spLocks noGrp="1"/>
          </p:cNvSpPr>
          <p:nvPr>
            <p:ph type="sldNum" sz="quarter" idx="10"/>
          </p:nvPr>
        </p:nvSpPr>
        <p:spPr/>
        <p:txBody>
          <a:bodyPr/>
          <a:lstStyle/>
          <a:p>
            <a:fld id="{C48B4566-4E5F-49B2-8DD2-8EE64089687C}" type="slidenum">
              <a:rPr lang="en-US" smtClean="0"/>
              <a:pPr/>
              <a:t>73</a:t>
            </a:fld>
            <a:endParaRPr lang="en-US" dirty="0"/>
          </a:p>
        </p:txBody>
      </p:sp>
    </p:spTree>
    <p:extLst>
      <p:ext uri="{BB962C8B-B14F-4D97-AF65-F5344CB8AC3E}">
        <p14:creationId xmlns:p14="http://schemas.microsoft.com/office/powerpoint/2010/main" val="25487712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6587E6-98C1-468F-8D54-ECE1A21E5845}" type="slidenum">
              <a:rPr lang="en-US" smtClean="0"/>
              <a:t>81</a:t>
            </a:fld>
            <a:endParaRPr lang="en-US"/>
          </a:p>
        </p:txBody>
      </p:sp>
    </p:spTree>
    <p:extLst>
      <p:ext uri="{BB962C8B-B14F-4D97-AF65-F5344CB8AC3E}">
        <p14:creationId xmlns:p14="http://schemas.microsoft.com/office/powerpoint/2010/main" val="3055810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6587E6-98C1-468F-8D54-ECE1A21E5845}" type="slidenum">
              <a:rPr lang="en-US" smtClean="0"/>
              <a:t>84</a:t>
            </a:fld>
            <a:endParaRPr lang="en-US"/>
          </a:p>
        </p:txBody>
      </p:sp>
    </p:spTree>
    <p:extLst>
      <p:ext uri="{BB962C8B-B14F-4D97-AF65-F5344CB8AC3E}">
        <p14:creationId xmlns:p14="http://schemas.microsoft.com/office/powerpoint/2010/main" val="36141376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6587E6-98C1-468F-8D54-ECE1A21E5845}" type="slidenum">
              <a:rPr lang="en-US" smtClean="0"/>
              <a:t>85</a:t>
            </a:fld>
            <a:endParaRPr lang="en-US"/>
          </a:p>
        </p:txBody>
      </p:sp>
    </p:spTree>
    <p:extLst>
      <p:ext uri="{BB962C8B-B14F-4D97-AF65-F5344CB8AC3E}">
        <p14:creationId xmlns:p14="http://schemas.microsoft.com/office/powerpoint/2010/main" val="34150682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6587E6-98C1-468F-8D54-ECE1A21E5845}" type="slidenum">
              <a:rPr lang="en-US" smtClean="0"/>
              <a:t>88</a:t>
            </a:fld>
            <a:endParaRPr lang="en-US"/>
          </a:p>
        </p:txBody>
      </p:sp>
    </p:spTree>
    <p:extLst>
      <p:ext uri="{BB962C8B-B14F-4D97-AF65-F5344CB8AC3E}">
        <p14:creationId xmlns:p14="http://schemas.microsoft.com/office/powerpoint/2010/main" val="450675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6587E6-98C1-468F-8D54-ECE1A21E5845}" type="slidenum">
              <a:rPr lang="en-US" smtClean="0"/>
              <a:t>89</a:t>
            </a:fld>
            <a:endParaRPr lang="en-US"/>
          </a:p>
        </p:txBody>
      </p:sp>
    </p:spTree>
    <p:extLst>
      <p:ext uri="{BB962C8B-B14F-4D97-AF65-F5344CB8AC3E}">
        <p14:creationId xmlns:p14="http://schemas.microsoft.com/office/powerpoint/2010/main" val="3419380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p:txBody>
      </p:sp>
      <p:sp>
        <p:nvSpPr>
          <p:cNvPr id="4" name="Slide Number Placeholder 3"/>
          <p:cNvSpPr>
            <a:spLocks noGrp="1"/>
          </p:cNvSpPr>
          <p:nvPr>
            <p:ph type="sldNum" sz="quarter" idx="10"/>
          </p:nvPr>
        </p:nvSpPr>
        <p:spPr/>
        <p:txBody>
          <a:bodyPr/>
          <a:lstStyle/>
          <a:p>
            <a:fld id="{46628530-C8D8-4CB0-B063-7A233D0DEF93}" type="slidenum">
              <a:rPr lang="en-US" smtClean="0"/>
              <a:t>15</a:t>
            </a:fld>
            <a:endParaRPr lang="en-US"/>
          </a:p>
        </p:txBody>
      </p:sp>
    </p:spTree>
    <p:extLst>
      <p:ext uri="{BB962C8B-B14F-4D97-AF65-F5344CB8AC3E}">
        <p14:creationId xmlns:p14="http://schemas.microsoft.com/office/powerpoint/2010/main" val="974138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Urban areas, oil and gas, fires</a:t>
            </a:r>
          </a:p>
        </p:txBody>
      </p:sp>
      <p:sp>
        <p:nvSpPr>
          <p:cNvPr id="4" name="Slide Number Placeholder 3"/>
          <p:cNvSpPr>
            <a:spLocks noGrp="1"/>
          </p:cNvSpPr>
          <p:nvPr>
            <p:ph type="sldNum" sz="quarter" idx="5"/>
          </p:nvPr>
        </p:nvSpPr>
        <p:spPr/>
        <p:txBody>
          <a:bodyPr/>
          <a:lstStyle/>
          <a:p>
            <a:fld id="{E49FF909-214C-4283-A38D-5D8E6479E603}" type="slidenum">
              <a:rPr lang="en-US" smtClean="0"/>
              <a:pPr/>
              <a:t>92</a:t>
            </a:fld>
            <a:endParaRPr lang="en-US"/>
          </a:p>
        </p:txBody>
      </p:sp>
    </p:spTree>
    <p:extLst>
      <p:ext uri="{BB962C8B-B14F-4D97-AF65-F5344CB8AC3E}">
        <p14:creationId xmlns:p14="http://schemas.microsoft.com/office/powerpoint/2010/main" val="26820091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6587E6-98C1-468F-8D54-ECE1A21E5845}" type="slidenum">
              <a:rPr lang="en-US" smtClean="0"/>
              <a:t>94</a:t>
            </a:fld>
            <a:endParaRPr lang="en-US"/>
          </a:p>
        </p:txBody>
      </p:sp>
    </p:spTree>
    <p:extLst>
      <p:ext uri="{BB962C8B-B14F-4D97-AF65-F5344CB8AC3E}">
        <p14:creationId xmlns:p14="http://schemas.microsoft.com/office/powerpoint/2010/main" val="19454164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Mobile = </a:t>
            </a:r>
            <a:r>
              <a:rPr lang="en-US" dirty="0" err="1"/>
              <a:t>onroad</a:t>
            </a:r>
            <a:r>
              <a:rPr lang="en-US" dirty="0"/>
              <a:t> and nonroad</a:t>
            </a:r>
          </a:p>
        </p:txBody>
      </p:sp>
      <p:sp>
        <p:nvSpPr>
          <p:cNvPr id="4" name="Slide Number Placeholder 3"/>
          <p:cNvSpPr>
            <a:spLocks noGrp="1"/>
          </p:cNvSpPr>
          <p:nvPr>
            <p:ph type="sldNum" sz="quarter" idx="5"/>
          </p:nvPr>
        </p:nvSpPr>
        <p:spPr/>
        <p:txBody>
          <a:bodyPr/>
          <a:lstStyle/>
          <a:p>
            <a:fld id="{166587E6-98C1-468F-8D54-ECE1A21E5845}" type="slidenum">
              <a:rPr lang="en-US" smtClean="0"/>
              <a:t>95</a:t>
            </a:fld>
            <a:endParaRPr lang="en-US"/>
          </a:p>
        </p:txBody>
      </p:sp>
    </p:spTree>
    <p:extLst>
      <p:ext uri="{BB962C8B-B14F-4D97-AF65-F5344CB8AC3E}">
        <p14:creationId xmlns:p14="http://schemas.microsoft.com/office/powerpoint/2010/main" val="31456538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6587E6-98C1-468F-8D54-ECE1A21E5845}" type="slidenum">
              <a:rPr lang="en-US" smtClean="0"/>
              <a:t>98</a:t>
            </a:fld>
            <a:endParaRPr lang="en-US"/>
          </a:p>
        </p:txBody>
      </p:sp>
    </p:spTree>
    <p:extLst>
      <p:ext uri="{BB962C8B-B14F-4D97-AF65-F5344CB8AC3E}">
        <p14:creationId xmlns:p14="http://schemas.microsoft.com/office/powerpoint/2010/main" val="32999429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6587E6-98C1-468F-8D54-ECE1A21E5845}" type="slidenum">
              <a:rPr lang="en-US" smtClean="0"/>
              <a:t>99</a:t>
            </a:fld>
            <a:endParaRPr lang="en-US"/>
          </a:p>
        </p:txBody>
      </p:sp>
    </p:spTree>
    <p:extLst>
      <p:ext uri="{BB962C8B-B14F-4D97-AF65-F5344CB8AC3E}">
        <p14:creationId xmlns:p14="http://schemas.microsoft.com/office/powerpoint/2010/main" val="37140958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6587E6-98C1-468F-8D54-ECE1A21E5845}" type="slidenum">
              <a:rPr lang="en-US" smtClean="0"/>
              <a:t>102</a:t>
            </a:fld>
            <a:endParaRPr lang="en-US"/>
          </a:p>
        </p:txBody>
      </p:sp>
    </p:spTree>
    <p:extLst>
      <p:ext uri="{BB962C8B-B14F-4D97-AF65-F5344CB8AC3E}">
        <p14:creationId xmlns:p14="http://schemas.microsoft.com/office/powerpoint/2010/main" val="21774285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6587E6-98C1-468F-8D54-ECE1A21E5845}" type="slidenum">
              <a:rPr lang="en-US" smtClean="0"/>
              <a:t>103</a:t>
            </a:fld>
            <a:endParaRPr lang="en-US"/>
          </a:p>
        </p:txBody>
      </p:sp>
    </p:spTree>
    <p:extLst>
      <p:ext uri="{BB962C8B-B14F-4D97-AF65-F5344CB8AC3E}">
        <p14:creationId xmlns:p14="http://schemas.microsoft.com/office/powerpoint/2010/main" val="24378434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6587E6-98C1-468F-8D54-ECE1A21E5845}" type="slidenum">
              <a:rPr lang="en-US" smtClean="0"/>
              <a:t>106</a:t>
            </a:fld>
            <a:endParaRPr lang="en-US"/>
          </a:p>
        </p:txBody>
      </p:sp>
    </p:spTree>
    <p:extLst>
      <p:ext uri="{BB962C8B-B14F-4D97-AF65-F5344CB8AC3E}">
        <p14:creationId xmlns:p14="http://schemas.microsoft.com/office/powerpoint/2010/main" val="13872718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6587E6-98C1-468F-8D54-ECE1A21E5845}" type="slidenum">
              <a:rPr lang="en-US" smtClean="0"/>
              <a:t>107</a:t>
            </a:fld>
            <a:endParaRPr lang="en-US"/>
          </a:p>
        </p:txBody>
      </p:sp>
    </p:spTree>
    <p:extLst>
      <p:ext uri="{BB962C8B-B14F-4D97-AF65-F5344CB8AC3E}">
        <p14:creationId xmlns:p14="http://schemas.microsoft.com/office/powerpoint/2010/main" val="39298296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9FF909-214C-4283-A38D-5D8E6479E603}" type="slidenum">
              <a:rPr lang="en-US" smtClean="0"/>
              <a:pPr/>
              <a:t>108</a:t>
            </a:fld>
            <a:endParaRPr lang="en-US"/>
          </a:p>
        </p:txBody>
      </p:sp>
    </p:spTree>
    <p:extLst>
      <p:ext uri="{BB962C8B-B14F-4D97-AF65-F5344CB8AC3E}">
        <p14:creationId xmlns:p14="http://schemas.microsoft.com/office/powerpoint/2010/main" val="4106755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FF909-214C-4283-A38D-5D8E6479E603}" type="slidenum">
              <a:rPr lang="en-US" smtClean="0"/>
              <a:pPr/>
              <a:t>17</a:t>
            </a:fld>
            <a:endParaRPr lang="en-US"/>
          </a:p>
        </p:txBody>
      </p:sp>
    </p:spTree>
    <p:extLst>
      <p:ext uri="{BB962C8B-B14F-4D97-AF65-F5344CB8AC3E}">
        <p14:creationId xmlns:p14="http://schemas.microsoft.com/office/powerpoint/2010/main" val="19695401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9FF909-214C-4283-A38D-5D8E6479E603}" type="slidenum">
              <a:rPr lang="en-US" smtClean="0"/>
              <a:pPr/>
              <a:t>109</a:t>
            </a:fld>
            <a:endParaRPr lang="en-US"/>
          </a:p>
        </p:txBody>
      </p:sp>
    </p:spTree>
    <p:extLst>
      <p:ext uri="{BB962C8B-B14F-4D97-AF65-F5344CB8AC3E}">
        <p14:creationId xmlns:p14="http://schemas.microsoft.com/office/powerpoint/2010/main" val="23488165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9FF909-214C-4283-A38D-5D8E6479E603}" type="slidenum">
              <a:rPr lang="en-US" smtClean="0"/>
              <a:pPr/>
              <a:t>114</a:t>
            </a:fld>
            <a:endParaRPr lang="en-US"/>
          </a:p>
        </p:txBody>
      </p:sp>
    </p:spTree>
    <p:extLst>
      <p:ext uri="{BB962C8B-B14F-4D97-AF65-F5344CB8AC3E}">
        <p14:creationId xmlns:p14="http://schemas.microsoft.com/office/powerpoint/2010/main" val="2776359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FF909-214C-4283-A38D-5D8E6479E603}" type="slidenum">
              <a:rPr lang="en-US" smtClean="0"/>
              <a:pPr/>
              <a:t>20</a:t>
            </a:fld>
            <a:endParaRPr lang="en-US"/>
          </a:p>
        </p:txBody>
      </p:sp>
    </p:spTree>
    <p:extLst>
      <p:ext uri="{BB962C8B-B14F-4D97-AF65-F5344CB8AC3E}">
        <p14:creationId xmlns:p14="http://schemas.microsoft.com/office/powerpoint/2010/main" val="2954592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FF909-214C-4283-A38D-5D8E6479E603}" type="slidenum">
              <a:rPr lang="en-US" smtClean="0"/>
              <a:pPr/>
              <a:t>21</a:t>
            </a:fld>
            <a:endParaRPr lang="en-US"/>
          </a:p>
        </p:txBody>
      </p:sp>
    </p:spTree>
    <p:extLst>
      <p:ext uri="{BB962C8B-B14F-4D97-AF65-F5344CB8AC3E}">
        <p14:creationId xmlns:p14="http://schemas.microsoft.com/office/powerpoint/2010/main" val="9819201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FF909-214C-4283-A38D-5D8E6479E603}" type="slidenum">
              <a:rPr lang="en-US" smtClean="0"/>
              <a:pPr/>
              <a:t>22</a:t>
            </a:fld>
            <a:endParaRPr lang="en-US"/>
          </a:p>
        </p:txBody>
      </p:sp>
    </p:spTree>
    <p:extLst>
      <p:ext uri="{BB962C8B-B14F-4D97-AF65-F5344CB8AC3E}">
        <p14:creationId xmlns:p14="http://schemas.microsoft.com/office/powerpoint/2010/main" val="2418125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9FF909-214C-4283-A38D-5D8E6479E603}" type="slidenum">
              <a:rPr lang="en-US" smtClean="0"/>
              <a:pPr/>
              <a:t>27</a:t>
            </a:fld>
            <a:endParaRPr lang="en-US"/>
          </a:p>
        </p:txBody>
      </p:sp>
    </p:spTree>
    <p:extLst>
      <p:ext uri="{BB962C8B-B14F-4D97-AF65-F5344CB8AC3E}">
        <p14:creationId xmlns:p14="http://schemas.microsoft.com/office/powerpoint/2010/main" val="3065547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FF909-214C-4283-A38D-5D8E6479E603}" type="slidenum">
              <a:rPr lang="en-US" smtClean="0"/>
              <a:pPr/>
              <a:t>44</a:t>
            </a:fld>
            <a:endParaRPr lang="en-US"/>
          </a:p>
        </p:txBody>
      </p:sp>
    </p:spTree>
    <p:extLst>
      <p:ext uri="{BB962C8B-B14F-4D97-AF65-F5344CB8AC3E}">
        <p14:creationId xmlns:p14="http://schemas.microsoft.com/office/powerpoint/2010/main" val="1955321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r>
              <a:rPr lang="en-US" dirty="0"/>
              <a:t>2016 NOx is about 10% lower, VOC about 7% lower, PM 12% lower</a:t>
            </a:r>
          </a:p>
        </p:txBody>
      </p:sp>
      <p:sp>
        <p:nvSpPr>
          <p:cNvPr id="4" name="Slide Number Placeholder 3"/>
          <p:cNvSpPr>
            <a:spLocks noGrp="1"/>
          </p:cNvSpPr>
          <p:nvPr>
            <p:ph type="sldNum" sz="quarter" idx="5"/>
          </p:nvPr>
        </p:nvSpPr>
        <p:spPr/>
        <p:txBody>
          <a:bodyPr/>
          <a:lstStyle/>
          <a:p>
            <a:fld id="{E49FF909-214C-4283-A38D-5D8E6479E603}" type="slidenum">
              <a:rPr lang="en-US" smtClean="0"/>
              <a:pPr/>
              <a:t>46</a:t>
            </a:fld>
            <a:endParaRPr lang="en-US"/>
          </a:p>
        </p:txBody>
      </p:sp>
    </p:spTree>
    <p:extLst>
      <p:ext uri="{BB962C8B-B14F-4D97-AF65-F5344CB8AC3E}">
        <p14:creationId xmlns:p14="http://schemas.microsoft.com/office/powerpoint/2010/main" val="33901666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Title 8"/>
          <p:cNvSpPr>
            <a:spLocks noGrp="1"/>
          </p:cNvSpPr>
          <p:nvPr>
            <p:ph type="ctrTitle"/>
          </p:nvPr>
        </p:nvSpPr>
        <p:spPr>
          <a:xfrm>
            <a:off x="914400" y="1752606"/>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5018"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a:xfrm>
            <a:off x="10274936" y="6407944"/>
            <a:ext cx="1254760" cy="365760"/>
          </a:xfrm>
        </p:spPr>
        <p:txBody>
          <a:bodyPr/>
          <a:lstStyle>
            <a:lvl1pPr>
              <a:defRPr>
                <a:solidFill>
                  <a:srgbClr val="FFFFFF"/>
                </a:solidFill>
              </a:defRPr>
            </a:lvl1pPr>
            <a:extLst/>
          </a:lstStyle>
          <a:p>
            <a:r>
              <a:rPr lang="en-US"/>
              <a:t>3/15/2018</a:t>
            </a:r>
            <a:endParaRPr lang="en-US" dirty="0"/>
          </a:p>
        </p:txBody>
      </p:sp>
      <p:sp>
        <p:nvSpPr>
          <p:cNvPr id="19" name="Footer Placeholder 18"/>
          <p:cNvSpPr>
            <a:spLocks noGrp="1"/>
          </p:cNvSpPr>
          <p:nvPr>
            <p:ph type="ftr" sz="quarter" idx="11"/>
          </p:nvPr>
        </p:nvSpPr>
        <p:spPr>
          <a:xfrm>
            <a:off x="0" y="6492880"/>
            <a:ext cx="4876800" cy="323015"/>
          </a:xfrm>
        </p:spPr>
        <p:txBody>
          <a:bodyPr/>
          <a:lstStyle>
            <a:lvl1pPr>
              <a:defRPr sz="1000">
                <a:solidFill>
                  <a:schemeClr val="accent1">
                    <a:tint val="20000"/>
                  </a:schemeClr>
                </a:solidFill>
              </a:defRPr>
            </a:lvl1pPr>
            <a:extLst/>
          </a:lstStyle>
          <a:p>
            <a:endParaRPr lang="en-US" dirty="0"/>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61C894BD-DCE2-4A96-A9AF-225BBEAC2A4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609600" y="1481333"/>
            <a:ext cx="109728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r>
              <a:rPr lang="en-US"/>
              <a:t>3/15/2018</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C894BD-DCE2-4A96-A9AF-225BBEAC2A4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5"/>
            <a:ext cx="236996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41"/>
            <a:ext cx="84328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r>
              <a:rPr lang="en-US"/>
              <a:t>3/15/2018</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C894BD-DCE2-4A96-A9AF-225BBEAC2A4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3/15/2018</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43E677-3BEE-4081-B3F1-3D00D0C160F5}" type="slidenum">
              <a:rPr lang="en-US" smtClean="0"/>
              <a:t>‹#›</a:t>
            </a:fld>
            <a:endParaRPr lang="en-US"/>
          </a:p>
        </p:txBody>
      </p:sp>
    </p:spTree>
    <p:extLst>
      <p:ext uri="{BB962C8B-B14F-4D97-AF65-F5344CB8AC3E}">
        <p14:creationId xmlns:p14="http://schemas.microsoft.com/office/powerpoint/2010/main" val="1064095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10261600" y="6407944"/>
            <a:ext cx="1268096" cy="365760"/>
          </a:xfrm>
        </p:spPr>
        <p:txBody>
          <a:bodyPr/>
          <a:lstStyle>
            <a:lvl1pPr>
              <a:defRPr/>
            </a:lvl1pPr>
          </a:lstStyle>
          <a:p>
            <a:r>
              <a:rPr lang="en-US"/>
              <a:t>3/15/2018</a:t>
            </a:r>
            <a:endParaRPr lang="en-US" dirty="0"/>
          </a:p>
        </p:txBody>
      </p:sp>
      <p:sp>
        <p:nvSpPr>
          <p:cNvPr id="6" name="Slide Number Placeholder 5"/>
          <p:cNvSpPr>
            <a:spLocks noGrp="1"/>
          </p:cNvSpPr>
          <p:nvPr>
            <p:ph type="sldNum" sz="quarter" idx="12"/>
          </p:nvPr>
        </p:nvSpPr>
        <p:spPr/>
        <p:txBody>
          <a:bodyPr/>
          <a:lstStyle/>
          <a:p>
            <a:fld id="{61C894BD-DCE2-4A96-A9AF-225BBEAC2A40}" type="slidenum">
              <a:rPr lang="en-US" smtClean="0"/>
              <a:pPr/>
              <a:t>‹#›</a:t>
            </a:fld>
            <a:endParaRPr lang="en-US"/>
          </a:p>
        </p:txBody>
      </p:sp>
      <p:sp>
        <p:nvSpPr>
          <p:cNvPr id="7" name="Title 6"/>
          <p:cNvSpPr>
            <a:spLocks noGrp="1"/>
          </p:cNvSpPr>
          <p:nvPr>
            <p:ph type="title"/>
          </p:nvPr>
        </p:nvSpPr>
        <p:spPr/>
        <p:txBody>
          <a:bodyPr rtlCol="0"/>
          <a:lstStyle/>
          <a:p>
            <a:r>
              <a:rPr kumimoji="0"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lvl1pPr>
              <a:defRPr/>
            </a:lvl1pPr>
          </a:lstStyle>
          <a:p>
            <a:r>
              <a:rPr lang="en-US"/>
              <a:t>3/15/2018</a:t>
            </a:r>
            <a:endParaRPr lang="en-US" dirty="0"/>
          </a:p>
        </p:txBody>
      </p:sp>
      <p:sp>
        <p:nvSpPr>
          <p:cNvPr id="6" name="Slide Number Placeholder 5"/>
          <p:cNvSpPr>
            <a:spLocks noGrp="1"/>
          </p:cNvSpPr>
          <p:nvPr>
            <p:ph type="sldNum" sz="quarter" idx="12"/>
          </p:nvPr>
        </p:nvSpPr>
        <p:spPr/>
        <p:txBody>
          <a:bodyPr/>
          <a:lstStyle/>
          <a:p>
            <a:fld id="{61C894BD-DCE2-4A96-A9AF-225BBEAC2A40}" type="slidenum">
              <a:rPr lang="en-US" smtClean="0"/>
              <a:pPr/>
              <a:t>‹#›</a:t>
            </a:fld>
            <a:endParaRPr lang="en-US"/>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33"/>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481333"/>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r>
              <a:rPr lang="en-US"/>
              <a:t>3/15/2018</a:t>
            </a:r>
          </a:p>
        </p:txBody>
      </p:sp>
      <p:sp>
        <p:nvSpPr>
          <p:cNvPr id="7" name="Slide Number Placeholder 6"/>
          <p:cNvSpPr>
            <a:spLocks noGrp="1"/>
          </p:cNvSpPr>
          <p:nvPr>
            <p:ph type="sldNum" sz="quarter" idx="12"/>
          </p:nvPr>
        </p:nvSpPr>
        <p:spPr/>
        <p:txBody>
          <a:bodyPr/>
          <a:lstStyle/>
          <a:p>
            <a:fld id="{61C894BD-DCE2-4A96-A9AF-225BBEAC2A40}" type="slidenum">
              <a:rPr lang="en-US" smtClean="0"/>
              <a:pPr/>
              <a:t>‹#›</a:t>
            </a:fld>
            <a:endParaRPr lang="en-US"/>
          </a:p>
        </p:txBody>
      </p:sp>
      <p:sp>
        <p:nvSpPr>
          <p:cNvPr id="8" name="Title 7"/>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72"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1444299"/>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70" y="1444299"/>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r>
              <a:rPr lang="en-US"/>
              <a:t>3/15/2018</a:t>
            </a:r>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1C894BD-DCE2-4A96-A9AF-225BBEAC2A40}"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3/15/2018</a:t>
            </a:r>
          </a:p>
        </p:txBody>
      </p:sp>
      <p:sp>
        <p:nvSpPr>
          <p:cNvPr id="5" name="Slide Number Placeholder 4"/>
          <p:cNvSpPr>
            <a:spLocks noGrp="1"/>
          </p:cNvSpPr>
          <p:nvPr>
            <p:ph type="sldNum" sz="quarter" idx="12"/>
          </p:nvPr>
        </p:nvSpPr>
        <p:spPr/>
        <p:txBody>
          <a:bodyPr/>
          <a:lstStyle/>
          <a:p>
            <a:fld id="{61C894BD-DCE2-4A96-A9AF-225BBEAC2A40}" type="slidenum">
              <a:rPr lang="en-US" smtClean="0"/>
              <a:pPr/>
              <a:t>‹#›</a:t>
            </a:fld>
            <a:endParaRPr lang="en-US"/>
          </a:p>
        </p:txBody>
      </p:sp>
      <p:sp>
        <p:nvSpPr>
          <p:cNvPr id="6" name="Title 5"/>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261600" y="6407944"/>
            <a:ext cx="1268096" cy="365760"/>
          </a:xfrm>
        </p:spPr>
        <p:txBody>
          <a:bodyPr/>
          <a:lstStyle>
            <a:lvl1pPr>
              <a:defRPr/>
            </a:lvl1pPr>
          </a:lstStyle>
          <a:p>
            <a:r>
              <a:rPr lang="en-US"/>
              <a:t>3/15/2018</a:t>
            </a:r>
            <a:endParaRPr lang="en-US" dirty="0"/>
          </a:p>
        </p:txBody>
      </p:sp>
      <p:sp>
        <p:nvSpPr>
          <p:cNvPr id="4" name="Slide Number Placeholder 3"/>
          <p:cNvSpPr>
            <a:spLocks noGrp="1"/>
          </p:cNvSpPr>
          <p:nvPr>
            <p:ph type="sldNum" sz="quarter" idx="12"/>
          </p:nvPr>
        </p:nvSpPr>
        <p:spPr/>
        <p:txBody>
          <a:bodyPr/>
          <a:lstStyle/>
          <a:p>
            <a:fld id="{61C894BD-DCE2-4A96-A9AF-225BBEAC2A4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lvl1pPr>
              <a:defRPr/>
            </a:lvl1pPr>
          </a:lstStyle>
          <a:p>
            <a:r>
              <a:rPr lang="en-US"/>
              <a:t>3/15/2018</a:t>
            </a:r>
            <a:endParaRPr lang="en-US" dirty="0"/>
          </a:p>
        </p:txBody>
      </p:sp>
      <p:sp>
        <p:nvSpPr>
          <p:cNvPr id="7" name="Slide Number Placeholder 6"/>
          <p:cNvSpPr>
            <a:spLocks noGrp="1"/>
          </p:cNvSpPr>
          <p:nvPr>
            <p:ph type="sldNum" sz="quarter" idx="12"/>
          </p:nvPr>
        </p:nvSpPr>
        <p:spPr/>
        <p:txBody>
          <a:bodyPr/>
          <a:lstStyle/>
          <a:p>
            <a:fld id="{61C894BD-DCE2-4A96-A9AF-225BBEAC2A40}"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r>
              <a:rPr lang="en-US"/>
              <a:t>3/15/2018</a:t>
            </a:r>
          </a:p>
        </p:txBody>
      </p:sp>
      <p:sp>
        <p:nvSpPr>
          <p:cNvPr id="6" name="Footer Placeholder 5"/>
          <p:cNvSpPr>
            <a:spLocks noGrp="1"/>
          </p:cNvSpPr>
          <p:nvPr>
            <p:ph type="ftr" sz="quarter" idx="11"/>
          </p:nvPr>
        </p:nvSpPr>
        <p:spPr>
          <a:xfrm>
            <a:off x="5840100" y="6407949"/>
            <a:ext cx="3134241" cy="365125"/>
          </a:xfrm>
        </p:spPr>
        <p:txBody>
          <a:bodyPr/>
          <a:lstStyle>
            <a:lvl1pPr>
              <a:defRPr>
                <a:solidFill>
                  <a:schemeClr val="tx1"/>
                </a:solidFill>
              </a:defRPr>
            </a:lvl1pPr>
            <a:extLst/>
          </a:lstStyle>
          <a:p>
            <a:endParaRPr lang="en-US" dirty="0"/>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61C894BD-DCE2-4A96-A9AF-225BBEAC2A40}" type="slidenum">
              <a:rPr lang="en-US" smtClean="0"/>
              <a:pPr/>
              <a:t>‹#›</a:t>
            </a:fld>
            <a:endParaRPr lang="en-US"/>
          </a:p>
        </p:txBody>
      </p:sp>
      <p:sp>
        <p:nvSpPr>
          <p:cNvPr id="2" name="Title 1"/>
          <p:cNvSpPr>
            <a:spLocks noGrp="1"/>
          </p:cNvSpPr>
          <p:nvPr>
            <p:ph type="title"/>
          </p:nvPr>
        </p:nvSpPr>
        <p:spPr>
          <a:xfrm>
            <a:off x="304801"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0" name="Right Triangle 9"/>
          <p:cNvSpPr>
            <a:spLocks/>
          </p:cNvSpPr>
          <p:nvPr/>
        </p:nvSpPr>
        <p:spPr bwMode="auto">
          <a:xfrm>
            <a:off x="-8056" y="5791253"/>
            <a:ext cx="4536419"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1" name="Straight Connector 10"/>
          <p:cNvCxnSpPr/>
          <p:nvPr/>
        </p:nvCxnSpPr>
        <p:spPr>
          <a:xfrm>
            <a:off x="-12316" y="5787743"/>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4" name="Right Triangle 13"/>
          <p:cNvSpPr>
            <a:spLocks/>
          </p:cNvSpPr>
          <p:nvPr/>
        </p:nvSpPr>
        <p:spPr bwMode="auto">
          <a:xfrm>
            <a:off x="-8056" y="5791253"/>
            <a:ext cx="4536419" cy="1080868"/>
          </a:xfrm>
          <a:prstGeom prst="rtTriangle">
            <a:avLst/>
          </a:prstGeom>
          <a:blipFill>
            <a:blip r:embed="rId1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5" name="Straight Connector 14"/>
          <p:cNvCxnSpPr/>
          <p:nvPr/>
        </p:nvCxnSpPr>
        <p:spPr>
          <a:xfrm>
            <a:off x="-12316" y="5787743"/>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609600" y="1481333"/>
            <a:ext cx="10972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r>
              <a:rPr lang="en-US"/>
              <a:t>3/15/2018</a:t>
            </a:r>
          </a:p>
        </p:txBody>
      </p:sp>
      <p:sp>
        <p:nvSpPr>
          <p:cNvPr id="22" name="Footer Placeholder 21"/>
          <p:cNvSpPr>
            <a:spLocks noGrp="1"/>
          </p:cNvSpPr>
          <p:nvPr>
            <p:ph type="ftr" sz="quarter" idx="3"/>
          </p:nvPr>
        </p:nvSpPr>
        <p:spPr>
          <a:xfrm>
            <a:off x="5840100" y="6407949"/>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p>
        </p:txBody>
      </p:sp>
      <p:sp>
        <p:nvSpPr>
          <p:cNvPr id="18" name="Slide Number Placeholder 17"/>
          <p:cNvSpPr>
            <a:spLocks noGrp="1"/>
          </p:cNvSpPr>
          <p:nvPr>
            <p:ph type="sldNum" sz="quarter" idx="4"/>
          </p:nvPr>
        </p:nvSpPr>
        <p:spPr>
          <a:xfrm>
            <a:off x="11529696" y="6407949"/>
            <a:ext cx="487680" cy="365125"/>
          </a:xfrm>
          <a:prstGeom prst="rect">
            <a:avLst/>
          </a:prstGeom>
        </p:spPr>
        <p:txBody>
          <a:bodyPr vert="horz" anchor="b"/>
          <a:lstStyle>
            <a:lvl1pPr algn="r" eaLnBrk="1" latinLnBrk="0" hangingPunct="1">
              <a:defRPr kumimoji="0" sz="1000" b="0">
                <a:solidFill>
                  <a:schemeClr val="tx1"/>
                </a:solidFill>
              </a:defRPr>
            </a:lvl1pPr>
            <a:extLst/>
          </a:lstStyle>
          <a:p>
            <a:fld id="{61C894BD-DCE2-4A96-A9AF-225BBEAC2A4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views.cira.colostate.edu/iwdw/RequestData" TargetMode="Externa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11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1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hyperlink" Target="http://views.cira.colostate.edu/wiki/wiki/11202"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vibe.cira.colostate.edu/iwdwx/Emissions/2016EMP" TargetMode="External"/><Relationship Id="rId5" Type="http://schemas.openxmlformats.org/officeDocument/2006/relationships/hyperlink" Target="https://www.ladco.org/technical/modeling-results/2016-inventory-collaborative/" TargetMode="External"/><Relationship Id="rId4" Type="http://schemas.openxmlformats.org/officeDocument/2006/relationships/hyperlink" Target="http://views.cira.colostate.edu/wiki/wiki/9169"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hyperlink" Target="http://views.cira.colostate.edu/wiki/wiki/9169"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views.cira.colostate.edu/wiki/wiki/9174"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epa.gov/airmarkets/national-electric-energy-data-system-needs-v6" TargetMode="External"/><Relationship Id="rId2" Type="http://schemas.openxmlformats.org/officeDocument/2006/relationships/hyperlink" Target="https://www.epa.gov/airmarkets/clean-air-markets-power-sector-modeling"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views.cira.colostate.edu/wiki/wiki/9169"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attendee.gotowebinar.com/register/1674355402062931970"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views.cira.colostate.edu/wiki/wiki/9177"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hyperlink" Target="http://views.cira.colostate.edu/wiki/wiki/9178"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views.cira.colostate.edu/wiki/wiki/9180" TargetMode="External"/><Relationship Id="rId2" Type="http://schemas.openxmlformats.org/officeDocument/2006/relationships/hyperlink" Target="mailto:michael.ege@tceq.texas.gov" TargetMode="Externa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hyperlink" Target="https://www.epa.gov/air-emissions-modeling/2014-2016-version-7-air-emissions-modeling-platforms"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views.cira.colostate.edu/wiki/wiki/9181"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views.cira.colostate.edu/wiki/wiki/9176"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hyperlink" Target="ftp://newftp.epa.gov/air/emismod/2016/v1/"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views.cira.colostate.edu/wiki/wiki/10202" TargetMode="External"/><Relationship Id="rId2" Type="http://schemas.openxmlformats.org/officeDocument/2006/relationships/hyperlink" Target="http://views.cira.colostate.edu/wiki/wiki/9179" TargetMode="Externa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views.cira.colostate.edu/wiki/wiki/9182"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views.cira.colostate.edu/wiki/wiki/9172"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views.cira.colostate.edu/wiki/wiki/9175"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7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hyperlink" Target="http://views.cira.colostate.edu/wiki/wiki/9190"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hyperlink" Target="https://www.ladco.org/technical/modeling-results/epa-2016-modeling"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www.ladco.org/technical/modeling-results/2016-inventory-collaborative/" TargetMode="External"/><Relationship Id="rId4" Type="http://schemas.openxmlformats.org/officeDocument/2006/relationships/hyperlink" Target="http://vibe.cira.colostate.edu/iwdwx/Emissions/2016EMP" TargetMode="External"/></Relationships>
</file>

<file path=ppt/slides/_rels/slide8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views.cira.colostate.edu/wiki/wiki/10202" TargetMode="Externa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1C894BD-DCE2-4A96-A9AF-225BBEAC2A40}" type="slidenum">
              <a:rPr lang="en-US" smtClean="0"/>
              <a:pPr/>
              <a:t>1</a:t>
            </a:fld>
            <a:endParaRPr lang="en-US"/>
          </a:p>
        </p:txBody>
      </p:sp>
      <p:sp>
        <p:nvSpPr>
          <p:cNvPr id="4" name="Title 3"/>
          <p:cNvSpPr>
            <a:spLocks noGrp="1"/>
          </p:cNvSpPr>
          <p:nvPr>
            <p:ph type="title"/>
          </p:nvPr>
        </p:nvSpPr>
        <p:spPr>
          <a:xfrm>
            <a:off x="1941672" y="1828800"/>
            <a:ext cx="9259728" cy="1828800"/>
          </a:xfrm>
        </p:spPr>
        <p:txBody>
          <a:bodyPr>
            <a:noAutofit/>
          </a:bodyPr>
          <a:lstStyle/>
          <a:p>
            <a:r>
              <a:rPr lang="en-US" sz="4800" dirty="0"/>
              <a:t>Quarterly Update on the National Emissions Inventory Collaborative</a:t>
            </a:r>
          </a:p>
        </p:txBody>
      </p:sp>
      <p:sp>
        <p:nvSpPr>
          <p:cNvPr id="7" name="Content Placeholder 1">
            <a:extLst>
              <a:ext uri="{FF2B5EF4-FFF2-40B4-BE49-F238E27FC236}">
                <a16:creationId xmlns:a16="http://schemas.microsoft.com/office/drawing/2014/main" id="{FFB31873-B0B8-C047-8D29-5A7341F3F0CC}"/>
              </a:ext>
            </a:extLst>
          </p:cNvPr>
          <p:cNvSpPr>
            <a:spLocks noGrp="1"/>
          </p:cNvSpPr>
          <p:nvPr>
            <p:ph idx="1"/>
          </p:nvPr>
        </p:nvSpPr>
        <p:spPr>
          <a:xfrm>
            <a:off x="1981200" y="4572000"/>
            <a:ext cx="8229600" cy="1600200"/>
          </a:xfrm>
        </p:spPr>
        <p:txBody>
          <a:bodyPr>
            <a:normAutofit/>
          </a:bodyPr>
          <a:lstStyle/>
          <a:p>
            <a:pPr marL="109728" indent="0">
              <a:buNone/>
            </a:pPr>
            <a:r>
              <a:rPr lang="en-US" dirty="0"/>
              <a:t>January 23, 2020</a:t>
            </a:r>
          </a:p>
        </p:txBody>
      </p:sp>
    </p:spTree>
    <p:extLst>
      <p:ext uri="{BB962C8B-B14F-4D97-AF65-F5344CB8AC3E}">
        <p14:creationId xmlns:p14="http://schemas.microsoft.com/office/powerpoint/2010/main" val="10039530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E023D2-034A-4188-A9A3-3A7A46C3AB05}"/>
              </a:ext>
            </a:extLst>
          </p:cNvPr>
          <p:cNvSpPr>
            <a:spLocks noGrp="1"/>
          </p:cNvSpPr>
          <p:nvPr>
            <p:ph idx="1"/>
          </p:nvPr>
        </p:nvSpPr>
        <p:spPr>
          <a:xfrm>
            <a:off x="609600" y="1481332"/>
            <a:ext cx="9601200" cy="4767068"/>
          </a:xfrm>
          <a:ln>
            <a:noFill/>
          </a:ln>
        </p:spPr>
        <p:txBody>
          <a:bodyPr>
            <a:normAutofit fontScale="92500"/>
          </a:bodyPr>
          <a:lstStyle/>
          <a:p>
            <a:r>
              <a:rPr lang="en-US" dirty="0"/>
              <a:t>Some groups have stated plans to use the 2016v1 platform</a:t>
            </a:r>
          </a:p>
          <a:p>
            <a:pPr>
              <a:spcBef>
                <a:spcPts val="1200"/>
              </a:spcBef>
            </a:pPr>
            <a:r>
              <a:rPr lang="en-US" dirty="0"/>
              <a:t>LADCO </a:t>
            </a:r>
          </a:p>
          <a:p>
            <a:pPr lvl="1"/>
            <a:r>
              <a:rPr lang="en-US" dirty="0"/>
              <a:t>Regulatory modeling for haze and ozone</a:t>
            </a:r>
          </a:p>
          <a:p>
            <a:pPr lvl="1"/>
            <a:r>
              <a:rPr lang="en-US" dirty="0" err="1"/>
              <a:t>CAMx</a:t>
            </a:r>
            <a:r>
              <a:rPr lang="en-US" dirty="0"/>
              <a:t> modeling: 12, 4, and 1.3 km domains</a:t>
            </a:r>
          </a:p>
          <a:p>
            <a:r>
              <a:rPr lang="en-US" dirty="0"/>
              <a:t>EPA</a:t>
            </a:r>
          </a:p>
          <a:p>
            <a:pPr lvl="1"/>
            <a:r>
              <a:rPr lang="en-US" dirty="0"/>
              <a:t>2016 annual CMAQ and </a:t>
            </a:r>
            <a:r>
              <a:rPr lang="en-US" dirty="0" err="1"/>
              <a:t>CAMx</a:t>
            </a:r>
            <a:r>
              <a:rPr lang="en-US" dirty="0"/>
              <a:t> at 12 and 36km resolution plus hemispheric CMAQ; fine scale modeling for selected domains</a:t>
            </a:r>
          </a:p>
          <a:p>
            <a:pPr lvl="1"/>
            <a:r>
              <a:rPr lang="en-US" dirty="0"/>
              <a:t>Sensitivity simulations for testing AQM configurations and evaluation</a:t>
            </a:r>
          </a:p>
          <a:p>
            <a:r>
              <a:rPr lang="en-US" dirty="0"/>
              <a:t>Northeast states</a:t>
            </a:r>
          </a:p>
          <a:p>
            <a:pPr lvl="1"/>
            <a:r>
              <a:rPr lang="en-US" dirty="0"/>
              <a:t>Regulatory modeling for ozone</a:t>
            </a:r>
          </a:p>
        </p:txBody>
      </p:sp>
      <p:sp>
        <p:nvSpPr>
          <p:cNvPr id="3" name="Slide Number Placeholder 2">
            <a:extLst>
              <a:ext uri="{FF2B5EF4-FFF2-40B4-BE49-F238E27FC236}">
                <a16:creationId xmlns:a16="http://schemas.microsoft.com/office/drawing/2014/main" id="{297D9F8E-049B-4FB0-8AF5-F31DCC9B9BB2}"/>
              </a:ext>
            </a:extLst>
          </p:cNvPr>
          <p:cNvSpPr>
            <a:spLocks noGrp="1"/>
          </p:cNvSpPr>
          <p:nvPr>
            <p:ph type="sldNum" sz="quarter" idx="12"/>
          </p:nvPr>
        </p:nvSpPr>
        <p:spPr/>
        <p:txBody>
          <a:bodyPr/>
          <a:lstStyle/>
          <a:p>
            <a:fld id="{61C894BD-DCE2-4A96-A9AF-225BBEAC2A40}" type="slidenum">
              <a:rPr lang="en-US" smtClean="0"/>
              <a:pPr/>
              <a:t>10</a:t>
            </a:fld>
            <a:endParaRPr lang="en-US"/>
          </a:p>
        </p:txBody>
      </p:sp>
      <p:sp>
        <p:nvSpPr>
          <p:cNvPr id="4" name="Title 3">
            <a:extLst>
              <a:ext uri="{FF2B5EF4-FFF2-40B4-BE49-F238E27FC236}">
                <a16:creationId xmlns:a16="http://schemas.microsoft.com/office/drawing/2014/main" id="{91AAE389-B8F5-4F58-AA88-A72B32EA3E96}"/>
              </a:ext>
            </a:extLst>
          </p:cNvPr>
          <p:cNvSpPr>
            <a:spLocks noGrp="1"/>
          </p:cNvSpPr>
          <p:nvPr>
            <p:ph type="title"/>
          </p:nvPr>
        </p:nvSpPr>
        <p:spPr/>
        <p:txBody>
          <a:bodyPr>
            <a:normAutofit/>
          </a:bodyPr>
          <a:lstStyle/>
          <a:p>
            <a:r>
              <a:rPr lang="en-US" sz="4400" dirty="0"/>
              <a:t>Expected</a:t>
            </a:r>
            <a:r>
              <a:rPr lang="en-US" dirty="0"/>
              <a:t> Applications of 2016v1</a:t>
            </a:r>
          </a:p>
        </p:txBody>
      </p:sp>
    </p:spTree>
    <p:extLst>
      <p:ext uri="{BB962C8B-B14F-4D97-AF65-F5344CB8AC3E}">
        <p14:creationId xmlns:p14="http://schemas.microsoft.com/office/powerpoint/2010/main" val="344907972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CC328DF-5B0E-4EC3-8FEE-444DC98EB566}"/>
              </a:ext>
            </a:extLst>
          </p:cNvPr>
          <p:cNvSpPr>
            <a:spLocks noGrp="1"/>
          </p:cNvSpPr>
          <p:nvPr>
            <p:ph type="sldNum" sz="quarter" idx="12"/>
          </p:nvPr>
        </p:nvSpPr>
        <p:spPr/>
        <p:txBody>
          <a:bodyPr/>
          <a:lstStyle/>
          <a:p>
            <a:fld id="{61C894BD-DCE2-4A96-A9AF-225BBEAC2A40}" type="slidenum">
              <a:rPr lang="en-US" smtClean="0"/>
              <a:pPr/>
              <a:t>100</a:t>
            </a:fld>
            <a:endParaRPr lang="en-US"/>
          </a:p>
        </p:txBody>
      </p:sp>
      <p:sp>
        <p:nvSpPr>
          <p:cNvPr id="4" name="Title 3">
            <a:extLst>
              <a:ext uri="{FF2B5EF4-FFF2-40B4-BE49-F238E27FC236}">
                <a16:creationId xmlns:a16="http://schemas.microsoft.com/office/drawing/2014/main" id="{D77A4206-B720-4257-A072-A34EA99A9EEA}"/>
              </a:ext>
            </a:extLst>
          </p:cNvPr>
          <p:cNvSpPr>
            <a:spLocks noGrp="1"/>
          </p:cNvSpPr>
          <p:nvPr>
            <p:ph type="title"/>
          </p:nvPr>
        </p:nvSpPr>
        <p:spPr/>
        <p:txBody>
          <a:bodyPr/>
          <a:lstStyle/>
          <a:p>
            <a:pPr algn="ctr"/>
            <a:r>
              <a:rPr lang="en-US" dirty="0"/>
              <a:t>Annual Total 12km SO</a:t>
            </a:r>
            <a:r>
              <a:rPr lang="en-US" baseline="-25000" dirty="0"/>
              <a:t>2</a:t>
            </a:r>
            <a:r>
              <a:rPr lang="en-US" dirty="0"/>
              <a:t> Emissions</a:t>
            </a:r>
          </a:p>
        </p:txBody>
      </p:sp>
      <p:pic>
        <p:nvPicPr>
          <p:cNvPr id="8" name="Content Placeholder 7">
            <a:extLst>
              <a:ext uri="{FF2B5EF4-FFF2-40B4-BE49-F238E27FC236}">
                <a16:creationId xmlns:a16="http://schemas.microsoft.com/office/drawing/2014/main" id="{7659D787-7E6A-4E36-B205-2EAA215D74D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6400" y="1208886"/>
            <a:ext cx="9280289" cy="5399876"/>
          </a:xfrm>
        </p:spPr>
      </p:pic>
    </p:spTree>
    <p:extLst>
      <p:ext uri="{BB962C8B-B14F-4D97-AF65-F5344CB8AC3E}">
        <p14:creationId xmlns:p14="http://schemas.microsoft.com/office/powerpoint/2010/main" val="91004015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CC328DF-5B0E-4EC3-8FEE-444DC98EB566}"/>
              </a:ext>
            </a:extLst>
          </p:cNvPr>
          <p:cNvSpPr>
            <a:spLocks noGrp="1"/>
          </p:cNvSpPr>
          <p:nvPr>
            <p:ph type="sldNum" sz="quarter" idx="12"/>
          </p:nvPr>
        </p:nvSpPr>
        <p:spPr/>
        <p:txBody>
          <a:bodyPr/>
          <a:lstStyle/>
          <a:p>
            <a:fld id="{61C894BD-DCE2-4A96-A9AF-225BBEAC2A40}" type="slidenum">
              <a:rPr lang="en-US" smtClean="0"/>
              <a:pPr/>
              <a:t>101</a:t>
            </a:fld>
            <a:endParaRPr lang="en-US"/>
          </a:p>
        </p:txBody>
      </p:sp>
      <p:sp>
        <p:nvSpPr>
          <p:cNvPr id="4" name="Title 3">
            <a:extLst>
              <a:ext uri="{FF2B5EF4-FFF2-40B4-BE49-F238E27FC236}">
                <a16:creationId xmlns:a16="http://schemas.microsoft.com/office/drawing/2014/main" id="{D77A4206-B720-4257-A072-A34EA99A9EEA}"/>
              </a:ext>
            </a:extLst>
          </p:cNvPr>
          <p:cNvSpPr>
            <a:spLocks noGrp="1"/>
          </p:cNvSpPr>
          <p:nvPr>
            <p:ph type="title"/>
          </p:nvPr>
        </p:nvSpPr>
        <p:spPr/>
        <p:txBody>
          <a:bodyPr>
            <a:noAutofit/>
          </a:bodyPr>
          <a:lstStyle/>
          <a:p>
            <a:pPr algn="ctr"/>
            <a:r>
              <a:rPr lang="en-US" sz="3600" dirty="0"/>
              <a:t>2016v1-beta Annual Total 12km SO</a:t>
            </a:r>
            <a:r>
              <a:rPr lang="en-US" sz="3600" baseline="-25000" dirty="0"/>
              <a:t>2</a:t>
            </a:r>
            <a:r>
              <a:rPr lang="en-US" sz="3600" dirty="0"/>
              <a:t> Emissions</a:t>
            </a:r>
          </a:p>
        </p:txBody>
      </p:sp>
      <p:pic>
        <p:nvPicPr>
          <p:cNvPr id="8" name="Content Placeholder 7">
            <a:extLst>
              <a:ext uri="{FF2B5EF4-FFF2-40B4-BE49-F238E27FC236}">
                <a16:creationId xmlns:a16="http://schemas.microsoft.com/office/drawing/2014/main" id="{63A399E8-D6CF-4AE7-AFBE-9BFF62A7F46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17020" y="1282003"/>
            <a:ext cx="9157959" cy="5301359"/>
          </a:xfrm>
        </p:spPr>
      </p:pic>
    </p:spTree>
    <p:extLst>
      <p:ext uri="{BB962C8B-B14F-4D97-AF65-F5344CB8AC3E}">
        <p14:creationId xmlns:p14="http://schemas.microsoft.com/office/powerpoint/2010/main" val="264479847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A872FD-B05A-B644-A706-927EACF5E3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973"/>
          <a:stretch/>
        </p:blipFill>
        <p:spPr>
          <a:xfrm>
            <a:off x="1524000" y="914400"/>
            <a:ext cx="9144000" cy="5436704"/>
          </a:xfrm>
          <a:prstGeom prst="rect">
            <a:avLst/>
          </a:prstGeom>
        </p:spPr>
      </p:pic>
      <p:sp>
        <p:nvSpPr>
          <p:cNvPr id="4" name="Slide Number Placeholder 3">
            <a:extLst>
              <a:ext uri="{FF2B5EF4-FFF2-40B4-BE49-F238E27FC236}">
                <a16:creationId xmlns:a16="http://schemas.microsoft.com/office/drawing/2014/main" id="{9223C987-16A9-9147-BB8F-4128B0BBAB65}"/>
              </a:ext>
            </a:extLst>
          </p:cNvPr>
          <p:cNvSpPr>
            <a:spLocks noGrp="1"/>
          </p:cNvSpPr>
          <p:nvPr>
            <p:ph type="sldNum" sz="quarter" idx="12"/>
          </p:nvPr>
        </p:nvSpPr>
        <p:spPr/>
        <p:txBody>
          <a:bodyPr/>
          <a:lstStyle/>
          <a:p>
            <a:fld id="{56C0694B-ACB9-4B07-9520-882D81573A15}" type="slidenum">
              <a:rPr lang="en-US" smtClean="0"/>
              <a:t>102</a:t>
            </a:fld>
            <a:endParaRPr lang="en-US"/>
          </a:p>
        </p:txBody>
      </p:sp>
      <p:sp>
        <p:nvSpPr>
          <p:cNvPr id="14" name="Title 3">
            <a:extLst>
              <a:ext uri="{FF2B5EF4-FFF2-40B4-BE49-F238E27FC236}">
                <a16:creationId xmlns:a16="http://schemas.microsoft.com/office/drawing/2014/main" id="{D497FAB8-C990-6B44-93BD-21446EDD5D25}"/>
              </a:ext>
            </a:extLst>
          </p:cNvPr>
          <p:cNvSpPr>
            <a:spLocks noGrp="1"/>
          </p:cNvSpPr>
          <p:nvPr>
            <p:ph type="title"/>
          </p:nvPr>
        </p:nvSpPr>
        <p:spPr>
          <a:xfrm>
            <a:off x="1828800" y="247956"/>
            <a:ext cx="8342472" cy="609600"/>
          </a:xfrm>
          <a:solidFill>
            <a:schemeClr val="bg1"/>
          </a:solidFill>
        </p:spPr>
        <p:txBody>
          <a:bodyPr anchor="ctr">
            <a:noAutofit/>
          </a:bodyPr>
          <a:lstStyle/>
          <a:p>
            <a:pPr algn="ctr"/>
            <a:r>
              <a:rPr lang="en-US" sz="3200" dirty="0"/>
              <a:t>National Annual SO</a:t>
            </a:r>
            <a:r>
              <a:rPr lang="en-US" sz="3200" baseline="-25000" dirty="0"/>
              <a:t>2</a:t>
            </a:r>
            <a:r>
              <a:rPr lang="en-US" sz="3200" dirty="0"/>
              <a:t> Emissions</a:t>
            </a:r>
          </a:p>
        </p:txBody>
      </p:sp>
      <p:sp>
        <p:nvSpPr>
          <p:cNvPr id="18" name="TextBox 17">
            <a:extLst>
              <a:ext uri="{FF2B5EF4-FFF2-40B4-BE49-F238E27FC236}">
                <a16:creationId xmlns:a16="http://schemas.microsoft.com/office/drawing/2014/main" id="{13516274-8BB4-D54E-91A1-9C4D33A77647}"/>
              </a:ext>
            </a:extLst>
          </p:cNvPr>
          <p:cNvSpPr txBox="1"/>
          <p:nvPr/>
        </p:nvSpPr>
        <p:spPr>
          <a:xfrm>
            <a:off x="2151936" y="5981772"/>
            <a:ext cx="7696200" cy="369332"/>
          </a:xfrm>
          <a:prstGeom prst="rect">
            <a:avLst/>
          </a:prstGeom>
          <a:solidFill>
            <a:schemeClr val="bg1"/>
          </a:solidFill>
        </p:spPr>
        <p:txBody>
          <a:bodyPr wrap="square" rtlCol="0">
            <a:spAutoFit/>
          </a:bodyPr>
          <a:lstStyle/>
          <a:p>
            <a:r>
              <a:rPr lang="en-US" dirty="0"/>
              <a:t>2011      2014      </a:t>
            </a:r>
            <a:r>
              <a:rPr lang="en-US" dirty="0">
                <a:solidFill>
                  <a:srgbClr val="C00000"/>
                </a:solidFill>
              </a:rPr>
              <a:t>2016v1</a:t>
            </a:r>
            <a:r>
              <a:rPr lang="en-US" dirty="0"/>
              <a:t>   2023</a:t>
            </a:r>
            <a:r>
              <a:rPr lang="en-US" baseline="-25000" dirty="0"/>
              <a:t>2011</a:t>
            </a:r>
            <a:r>
              <a:rPr lang="en-US" dirty="0"/>
              <a:t> </a:t>
            </a:r>
            <a:r>
              <a:rPr lang="en-US" dirty="0">
                <a:solidFill>
                  <a:srgbClr val="C00000"/>
                </a:solidFill>
              </a:rPr>
              <a:t>2023</a:t>
            </a:r>
            <a:r>
              <a:rPr lang="en-US" baseline="-25000" dirty="0">
                <a:solidFill>
                  <a:srgbClr val="C00000"/>
                </a:solidFill>
              </a:rPr>
              <a:t>2016</a:t>
            </a:r>
            <a:r>
              <a:rPr lang="en-US" dirty="0"/>
              <a:t>  2028</a:t>
            </a:r>
            <a:r>
              <a:rPr lang="en-US" baseline="-25000" dirty="0"/>
              <a:t>2011</a:t>
            </a:r>
            <a:r>
              <a:rPr lang="en-US" dirty="0"/>
              <a:t> </a:t>
            </a:r>
            <a:r>
              <a:rPr lang="en-US" dirty="0">
                <a:solidFill>
                  <a:srgbClr val="C00000"/>
                </a:solidFill>
              </a:rPr>
              <a:t>2028</a:t>
            </a:r>
            <a:r>
              <a:rPr lang="en-US" baseline="-25000" dirty="0">
                <a:solidFill>
                  <a:srgbClr val="C00000"/>
                </a:solidFill>
              </a:rPr>
              <a:t>2016</a:t>
            </a:r>
            <a:endParaRPr lang="en-US" dirty="0">
              <a:solidFill>
                <a:srgbClr val="C00000"/>
              </a:solidFill>
            </a:endParaRPr>
          </a:p>
        </p:txBody>
      </p:sp>
    </p:spTree>
    <p:extLst>
      <p:ext uri="{BB962C8B-B14F-4D97-AF65-F5344CB8AC3E}">
        <p14:creationId xmlns:p14="http://schemas.microsoft.com/office/powerpoint/2010/main" val="109772609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A872FD-B05A-B644-A706-927EACF5E3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973"/>
          <a:stretch/>
        </p:blipFill>
        <p:spPr>
          <a:xfrm>
            <a:off x="1524000" y="914400"/>
            <a:ext cx="9144000" cy="5436704"/>
          </a:xfrm>
          <a:prstGeom prst="rect">
            <a:avLst/>
          </a:prstGeom>
        </p:spPr>
      </p:pic>
      <p:sp>
        <p:nvSpPr>
          <p:cNvPr id="4" name="Slide Number Placeholder 3">
            <a:extLst>
              <a:ext uri="{FF2B5EF4-FFF2-40B4-BE49-F238E27FC236}">
                <a16:creationId xmlns:a16="http://schemas.microsoft.com/office/drawing/2014/main" id="{9223C987-16A9-9147-BB8F-4128B0BBAB65}"/>
              </a:ext>
            </a:extLst>
          </p:cNvPr>
          <p:cNvSpPr>
            <a:spLocks noGrp="1"/>
          </p:cNvSpPr>
          <p:nvPr>
            <p:ph type="sldNum" sz="quarter" idx="12"/>
          </p:nvPr>
        </p:nvSpPr>
        <p:spPr/>
        <p:txBody>
          <a:bodyPr/>
          <a:lstStyle/>
          <a:p>
            <a:fld id="{56C0694B-ACB9-4B07-9520-882D81573A15}" type="slidenum">
              <a:rPr lang="en-US" smtClean="0"/>
              <a:t>103</a:t>
            </a:fld>
            <a:endParaRPr lang="en-US"/>
          </a:p>
        </p:txBody>
      </p:sp>
      <p:sp>
        <p:nvSpPr>
          <p:cNvPr id="14" name="Title 3">
            <a:extLst>
              <a:ext uri="{FF2B5EF4-FFF2-40B4-BE49-F238E27FC236}">
                <a16:creationId xmlns:a16="http://schemas.microsoft.com/office/drawing/2014/main" id="{D497FAB8-C990-6B44-93BD-21446EDD5D25}"/>
              </a:ext>
            </a:extLst>
          </p:cNvPr>
          <p:cNvSpPr>
            <a:spLocks noGrp="1"/>
          </p:cNvSpPr>
          <p:nvPr>
            <p:ph type="title"/>
          </p:nvPr>
        </p:nvSpPr>
        <p:spPr>
          <a:xfrm>
            <a:off x="1828800" y="247956"/>
            <a:ext cx="8342472" cy="609600"/>
          </a:xfrm>
          <a:solidFill>
            <a:schemeClr val="bg1"/>
          </a:solidFill>
        </p:spPr>
        <p:txBody>
          <a:bodyPr anchor="ctr">
            <a:noAutofit/>
          </a:bodyPr>
          <a:lstStyle/>
          <a:p>
            <a:pPr algn="ctr"/>
            <a:r>
              <a:rPr lang="en-US" sz="3200" dirty="0"/>
              <a:t>National Annual SO</a:t>
            </a:r>
            <a:r>
              <a:rPr lang="en-US" sz="3200" baseline="-25000" dirty="0"/>
              <a:t>2</a:t>
            </a:r>
            <a:r>
              <a:rPr lang="en-US" sz="3200" dirty="0"/>
              <a:t> Emissions</a:t>
            </a:r>
          </a:p>
        </p:txBody>
      </p:sp>
      <p:sp>
        <p:nvSpPr>
          <p:cNvPr id="18" name="TextBox 17">
            <a:extLst>
              <a:ext uri="{FF2B5EF4-FFF2-40B4-BE49-F238E27FC236}">
                <a16:creationId xmlns:a16="http://schemas.microsoft.com/office/drawing/2014/main" id="{13516274-8BB4-D54E-91A1-9C4D33A77647}"/>
              </a:ext>
            </a:extLst>
          </p:cNvPr>
          <p:cNvSpPr txBox="1"/>
          <p:nvPr/>
        </p:nvSpPr>
        <p:spPr>
          <a:xfrm>
            <a:off x="2151936" y="5981772"/>
            <a:ext cx="7696200" cy="369332"/>
          </a:xfrm>
          <a:prstGeom prst="rect">
            <a:avLst/>
          </a:prstGeom>
          <a:solidFill>
            <a:schemeClr val="bg1"/>
          </a:solidFill>
        </p:spPr>
        <p:txBody>
          <a:bodyPr wrap="square" rtlCol="0">
            <a:spAutoFit/>
          </a:bodyPr>
          <a:lstStyle/>
          <a:p>
            <a:r>
              <a:rPr lang="en-US" dirty="0"/>
              <a:t>2011      2014      </a:t>
            </a:r>
            <a:r>
              <a:rPr lang="en-US" dirty="0">
                <a:solidFill>
                  <a:srgbClr val="C00000"/>
                </a:solidFill>
              </a:rPr>
              <a:t>2016v1</a:t>
            </a:r>
            <a:r>
              <a:rPr lang="en-US" dirty="0"/>
              <a:t>   2023</a:t>
            </a:r>
            <a:r>
              <a:rPr lang="en-US" baseline="-25000" dirty="0"/>
              <a:t>2011</a:t>
            </a:r>
            <a:r>
              <a:rPr lang="en-US" dirty="0"/>
              <a:t> </a:t>
            </a:r>
            <a:r>
              <a:rPr lang="en-US" dirty="0">
                <a:solidFill>
                  <a:srgbClr val="C00000"/>
                </a:solidFill>
              </a:rPr>
              <a:t>2023</a:t>
            </a:r>
            <a:r>
              <a:rPr lang="en-US" baseline="-25000" dirty="0">
                <a:solidFill>
                  <a:srgbClr val="C00000"/>
                </a:solidFill>
              </a:rPr>
              <a:t>2016</a:t>
            </a:r>
            <a:r>
              <a:rPr lang="en-US" dirty="0"/>
              <a:t>  2028</a:t>
            </a:r>
            <a:r>
              <a:rPr lang="en-US" baseline="-25000" dirty="0"/>
              <a:t>2011</a:t>
            </a:r>
            <a:r>
              <a:rPr lang="en-US" dirty="0"/>
              <a:t> </a:t>
            </a:r>
            <a:r>
              <a:rPr lang="en-US" dirty="0">
                <a:solidFill>
                  <a:srgbClr val="C00000"/>
                </a:solidFill>
              </a:rPr>
              <a:t>2028</a:t>
            </a:r>
            <a:r>
              <a:rPr lang="en-US" baseline="-25000" dirty="0">
                <a:solidFill>
                  <a:srgbClr val="C00000"/>
                </a:solidFill>
              </a:rPr>
              <a:t>2016</a:t>
            </a:r>
            <a:endParaRPr lang="en-US" dirty="0">
              <a:solidFill>
                <a:srgbClr val="C00000"/>
              </a:solidFill>
            </a:endParaRPr>
          </a:p>
        </p:txBody>
      </p:sp>
      <p:cxnSp>
        <p:nvCxnSpPr>
          <p:cNvPr id="6" name="Straight Arrow Connector 5">
            <a:extLst>
              <a:ext uri="{FF2B5EF4-FFF2-40B4-BE49-F238E27FC236}">
                <a16:creationId xmlns:a16="http://schemas.microsoft.com/office/drawing/2014/main" id="{3AA5B31C-2E69-4B46-8DFA-E23D2C6B6AA2}"/>
              </a:ext>
            </a:extLst>
          </p:cNvPr>
          <p:cNvCxnSpPr>
            <a:cxnSpLocks/>
          </p:cNvCxnSpPr>
          <p:nvPr/>
        </p:nvCxnSpPr>
        <p:spPr>
          <a:xfrm rot="1393546">
            <a:off x="3196168" y="1800751"/>
            <a:ext cx="1828799" cy="9942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B106C44-20EF-F444-86F6-54BCBC9EA6AD}"/>
              </a:ext>
            </a:extLst>
          </p:cNvPr>
          <p:cNvSpPr txBox="1"/>
          <p:nvPr/>
        </p:nvSpPr>
        <p:spPr>
          <a:xfrm rot="3141046">
            <a:off x="3087818" y="1946297"/>
            <a:ext cx="1987924" cy="307777"/>
          </a:xfrm>
          <a:prstGeom prst="rect">
            <a:avLst/>
          </a:prstGeom>
          <a:noFill/>
        </p:spPr>
        <p:txBody>
          <a:bodyPr wrap="square" rtlCol="0">
            <a:spAutoFit/>
          </a:bodyPr>
          <a:lstStyle/>
          <a:p>
            <a:r>
              <a:rPr lang="en-US" sz="1400" dirty="0">
                <a:solidFill>
                  <a:schemeClr val="accent1"/>
                </a:solidFill>
              </a:rPr>
              <a:t>Declining emissions</a:t>
            </a:r>
          </a:p>
        </p:txBody>
      </p:sp>
      <p:sp>
        <p:nvSpPr>
          <p:cNvPr id="5" name="TextBox 4">
            <a:extLst>
              <a:ext uri="{FF2B5EF4-FFF2-40B4-BE49-F238E27FC236}">
                <a16:creationId xmlns:a16="http://schemas.microsoft.com/office/drawing/2014/main" id="{667F720B-C411-B94D-A1F2-9DBFAC68B9EF}"/>
              </a:ext>
            </a:extLst>
          </p:cNvPr>
          <p:cNvSpPr txBox="1"/>
          <p:nvPr/>
        </p:nvSpPr>
        <p:spPr>
          <a:xfrm>
            <a:off x="2209800" y="3496662"/>
            <a:ext cx="1295400" cy="369332"/>
          </a:xfrm>
          <a:prstGeom prst="rect">
            <a:avLst/>
          </a:prstGeom>
          <a:noFill/>
        </p:spPr>
        <p:txBody>
          <a:bodyPr wrap="square" rtlCol="0">
            <a:spAutoFit/>
          </a:bodyPr>
          <a:lstStyle/>
          <a:p>
            <a:r>
              <a:rPr lang="en-US" dirty="0">
                <a:solidFill>
                  <a:schemeClr val="tx2">
                    <a:lumMod val="40000"/>
                    <a:lumOff val="60000"/>
                  </a:schemeClr>
                </a:solidFill>
              </a:rPr>
              <a:t>EGU Point</a:t>
            </a:r>
          </a:p>
        </p:txBody>
      </p:sp>
      <p:sp>
        <p:nvSpPr>
          <p:cNvPr id="10" name="TextBox 9">
            <a:extLst>
              <a:ext uri="{FF2B5EF4-FFF2-40B4-BE49-F238E27FC236}">
                <a16:creationId xmlns:a16="http://schemas.microsoft.com/office/drawing/2014/main" id="{5F5365D3-B476-E74E-A9E3-EF38905B8776}"/>
              </a:ext>
            </a:extLst>
          </p:cNvPr>
          <p:cNvSpPr txBox="1"/>
          <p:nvPr/>
        </p:nvSpPr>
        <p:spPr>
          <a:xfrm>
            <a:off x="2209800" y="5231067"/>
            <a:ext cx="2057400" cy="369332"/>
          </a:xfrm>
          <a:prstGeom prst="rect">
            <a:avLst/>
          </a:prstGeom>
          <a:noFill/>
        </p:spPr>
        <p:txBody>
          <a:bodyPr wrap="square" rtlCol="0">
            <a:spAutoFit/>
          </a:bodyPr>
          <a:lstStyle/>
          <a:p>
            <a:r>
              <a:rPr lang="en-US" dirty="0">
                <a:solidFill>
                  <a:schemeClr val="accent4">
                    <a:lumMod val="40000"/>
                    <a:lumOff val="60000"/>
                  </a:schemeClr>
                </a:solidFill>
              </a:rPr>
              <a:t>Non-EGU Point</a:t>
            </a:r>
          </a:p>
        </p:txBody>
      </p:sp>
      <p:sp>
        <p:nvSpPr>
          <p:cNvPr id="11" name="TextBox 10">
            <a:extLst>
              <a:ext uri="{FF2B5EF4-FFF2-40B4-BE49-F238E27FC236}">
                <a16:creationId xmlns:a16="http://schemas.microsoft.com/office/drawing/2014/main" id="{0A4EC46F-9065-1840-9982-485F598E2751}"/>
              </a:ext>
            </a:extLst>
          </p:cNvPr>
          <p:cNvSpPr txBox="1"/>
          <p:nvPr/>
        </p:nvSpPr>
        <p:spPr>
          <a:xfrm>
            <a:off x="5425468" y="2019334"/>
            <a:ext cx="4339867" cy="1477328"/>
          </a:xfrm>
          <a:prstGeom prst="rect">
            <a:avLst/>
          </a:prstGeom>
          <a:noFill/>
        </p:spPr>
        <p:txBody>
          <a:bodyPr wrap="square" rtlCol="0">
            <a:spAutoFit/>
          </a:bodyPr>
          <a:lstStyle/>
          <a:p>
            <a:r>
              <a:rPr lang="en-US" dirty="0"/>
              <a:t>2016-based projections include more recent information on changes in the stationary point sectors, leading to lower projections than 2011-based platform</a:t>
            </a:r>
          </a:p>
        </p:txBody>
      </p:sp>
      <p:sp>
        <p:nvSpPr>
          <p:cNvPr id="12" name="Right Brace 11">
            <a:extLst>
              <a:ext uri="{FF2B5EF4-FFF2-40B4-BE49-F238E27FC236}">
                <a16:creationId xmlns:a16="http://schemas.microsoft.com/office/drawing/2014/main" id="{1100A126-E8C0-F742-B0D6-82440C54BFF2}"/>
              </a:ext>
            </a:extLst>
          </p:cNvPr>
          <p:cNvSpPr/>
          <p:nvPr/>
        </p:nvSpPr>
        <p:spPr>
          <a:xfrm rot="16200000">
            <a:off x="7147217" y="1607245"/>
            <a:ext cx="412166" cy="4191000"/>
          </a:xfrm>
          <a:prstGeom prst="rightBrace">
            <a:avLst>
              <a:gd name="adj1" fmla="val 8333"/>
              <a:gd name="adj2" fmla="val 47874"/>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24737856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CC328DF-5B0E-4EC3-8FEE-444DC98EB566}"/>
              </a:ext>
            </a:extLst>
          </p:cNvPr>
          <p:cNvSpPr>
            <a:spLocks noGrp="1"/>
          </p:cNvSpPr>
          <p:nvPr>
            <p:ph type="sldNum" sz="quarter" idx="12"/>
          </p:nvPr>
        </p:nvSpPr>
        <p:spPr/>
        <p:txBody>
          <a:bodyPr/>
          <a:lstStyle/>
          <a:p>
            <a:fld id="{61C894BD-DCE2-4A96-A9AF-225BBEAC2A40}" type="slidenum">
              <a:rPr lang="en-US" smtClean="0"/>
              <a:pPr/>
              <a:t>104</a:t>
            </a:fld>
            <a:endParaRPr lang="en-US"/>
          </a:p>
        </p:txBody>
      </p:sp>
      <p:sp>
        <p:nvSpPr>
          <p:cNvPr id="4" name="Title 3">
            <a:extLst>
              <a:ext uri="{FF2B5EF4-FFF2-40B4-BE49-F238E27FC236}">
                <a16:creationId xmlns:a16="http://schemas.microsoft.com/office/drawing/2014/main" id="{D77A4206-B720-4257-A072-A34EA99A9EEA}"/>
              </a:ext>
            </a:extLst>
          </p:cNvPr>
          <p:cNvSpPr>
            <a:spLocks noGrp="1"/>
          </p:cNvSpPr>
          <p:nvPr>
            <p:ph type="title"/>
          </p:nvPr>
        </p:nvSpPr>
        <p:spPr/>
        <p:txBody>
          <a:bodyPr/>
          <a:lstStyle/>
          <a:p>
            <a:pPr algn="ctr"/>
            <a:r>
              <a:rPr lang="en-US" dirty="0"/>
              <a:t>Annual Total 12km PM</a:t>
            </a:r>
            <a:r>
              <a:rPr lang="en-US" baseline="-25000" dirty="0"/>
              <a:t>2.5</a:t>
            </a:r>
            <a:r>
              <a:rPr lang="en-US" dirty="0"/>
              <a:t> Emissions</a:t>
            </a:r>
          </a:p>
        </p:txBody>
      </p:sp>
      <p:pic>
        <p:nvPicPr>
          <p:cNvPr id="7" name="Content Placeholder 6">
            <a:extLst>
              <a:ext uri="{FF2B5EF4-FFF2-40B4-BE49-F238E27FC236}">
                <a16:creationId xmlns:a16="http://schemas.microsoft.com/office/drawing/2014/main" id="{988722BD-DAF8-4B3E-883C-175B6BDB573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93715" y="1111171"/>
            <a:ext cx="9404569" cy="5472191"/>
          </a:xfrm>
        </p:spPr>
      </p:pic>
    </p:spTree>
    <p:extLst>
      <p:ext uri="{BB962C8B-B14F-4D97-AF65-F5344CB8AC3E}">
        <p14:creationId xmlns:p14="http://schemas.microsoft.com/office/powerpoint/2010/main" val="305920358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CC328DF-5B0E-4EC3-8FEE-444DC98EB566}"/>
              </a:ext>
            </a:extLst>
          </p:cNvPr>
          <p:cNvSpPr>
            <a:spLocks noGrp="1"/>
          </p:cNvSpPr>
          <p:nvPr>
            <p:ph type="sldNum" sz="quarter" idx="12"/>
          </p:nvPr>
        </p:nvSpPr>
        <p:spPr/>
        <p:txBody>
          <a:bodyPr/>
          <a:lstStyle/>
          <a:p>
            <a:fld id="{61C894BD-DCE2-4A96-A9AF-225BBEAC2A40}" type="slidenum">
              <a:rPr lang="en-US" smtClean="0"/>
              <a:pPr/>
              <a:t>105</a:t>
            </a:fld>
            <a:endParaRPr lang="en-US"/>
          </a:p>
        </p:txBody>
      </p:sp>
      <p:sp>
        <p:nvSpPr>
          <p:cNvPr id="4" name="Title 3">
            <a:extLst>
              <a:ext uri="{FF2B5EF4-FFF2-40B4-BE49-F238E27FC236}">
                <a16:creationId xmlns:a16="http://schemas.microsoft.com/office/drawing/2014/main" id="{D77A4206-B720-4257-A072-A34EA99A9EEA}"/>
              </a:ext>
            </a:extLst>
          </p:cNvPr>
          <p:cNvSpPr>
            <a:spLocks noGrp="1"/>
          </p:cNvSpPr>
          <p:nvPr>
            <p:ph type="title"/>
          </p:nvPr>
        </p:nvSpPr>
        <p:spPr/>
        <p:txBody>
          <a:bodyPr>
            <a:noAutofit/>
          </a:bodyPr>
          <a:lstStyle/>
          <a:p>
            <a:pPr algn="ctr"/>
            <a:r>
              <a:rPr lang="en-US" sz="3200" dirty="0"/>
              <a:t>2016v1-beta Annual Total 12km PM</a:t>
            </a:r>
            <a:r>
              <a:rPr lang="en-US" sz="3200" baseline="-25000" dirty="0"/>
              <a:t>2.5</a:t>
            </a:r>
            <a:r>
              <a:rPr lang="en-US" sz="3200" dirty="0"/>
              <a:t> Emissions</a:t>
            </a:r>
          </a:p>
        </p:txBody>
      </p:sp>
      <p:pic>
        <p:nvPicPr>
          <p:cNvPr id="7" name="Content Placeholder 6">
            <a:extLst>
              <a:ext uri="{FF2B5EF4-FFF2-40B4-BE49-F238E27FC236}">
                <a16:creationId xmlns:a16="http://schemas.microsoft.com/office/drawing/2014/main" id="{FC76511E-A30A-4C9D-A77B-683D96F6A34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89565" y="1324152"/>
            <a:ext cx="9412870" cy="5448922"/>
          </a:xfrm>
        </p:spPr>
      </p:pic>
    </p:spTree>
    <p:extLst>
      <p:ext uri="{BB962C8B-B14F-4D97-AF65-F5344CB8AC3E}">
        <p14:creationId xmlns:p14="http://schemas.microsoft.com/office/powerpoint/2010/main" val="208117321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54A5D3-B529-0E45-B5C6-6635375AC7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973"/>
          <a:stretch/>
        </p:blipFill>
        <p:spPr>
          <a:xfrm>
            <a:off x="1524000" y="914400"/>
            <a:ext cx="9144000" cy="5436704"/>
          </a:xfrm>
          <a:prstGeom prst="rect">
            <a:avLst/>
          </a:prstGeom>
        </p:spPr>
      </p:pic>
      <p:sp>
        <p:nvSpPr>
          <p:cNvPr id="4" name="Slide Number Placeholder 3">
            <a:extLst>
              <a:ext uri="{FF2B5EF4-FFF2-40B4-BE49-F238E27FC236}">
                <a16:creationId xmlns:a16="http://schemas.microsoft.com/office/drawing/2014/main" id="{9223C987-16A9-9147-BB8F-4128B0BBAB65}"/>
              </a:ext>
            </a:extLst>
          </p:cNvPr>
          <p:cNvSpPr>
            <a:spLocks noGrp="1"/>
          </p:cNvSpPr>
          <p:nvPr>
            <p:ph type="sldNum" sz="quarter" idx="12"/>
          </p:nvPr>
        </p:nvSpPr>
        <p:spPr/>
        <p:txBody>
          <a:bodyPr/>
          <a:lstStyle/>
          <a:p>
            <a:fld id="{56C0694B-ACB9-4B07-9520-882D81573A15}" type="slidenum">
              <a:rPr lang="en-US" smtClean="0"/>
              <a:t>106</a:t>
            </a:fld>
            <a:endParaRPr lang="en-US"/>
          </a:p>
        </p:txBody>
      </p:sp>
      <p:sp>
        <p:nvSpPr>
          <p:cNvPr id="14" name="Title 3">
            <a:extLst>
              <a:ext uri="{FF2B5EF4-FFF2-40B4-BE49-F238E27FC236}">
                <a16:creationId xmlns:a16="http://schemas.microsoft.com/office/drawing/2014/main" id="{D497FAB8-C990-6B44-93BD-21446EDD5D25}"/>
              </a:ext>
            </a:extLst>
          </p:cNvPr>
          <p:cNvSpPr>
            <a:spLocks noGrp="1"/>
          </p:cNvSpPr>
          <p:nvPr>
            <p:ph type="title"/>
          </p:nvPr>
        </p:nvSpPr>
        <p:spPr>
          <a:xfrm>
            <a:off x="1828800" y="247956"/>
            <a:ext cx="8342472" cy="609600"/>
          </a:xfrm>
          <a:solidFill>
            <a:schemeClr val="bg1"/>
          </a:solidFill>
        </p:spPr>
        <p:txBody>
          <a:bodyPr anchor="ctr">
            <a:noAutofit/>
          </a:bodyPr>
          <a:lstStyle/>
          <a:p>
            <a:pPr algn="ctr"/>
            <a:r>
              <a:rPr lang="en-US" sz="3200" dirty="0"/>
              <a:t>National Annual PM</a:t>
            </a:r>
            <a:r>
              <a:rPr lang="en-US" sz="3200" baseline="-25000" dirty="0"/>
              <a:t>2.5</a:t>
            </a:r>
            <a:r>
              <a:rPr lang="en-US" sz="3200" dirty="0"/>
              <a:t> Emissions</a:t>
            </a:r>
          </a:p>
        </p:txBody>
      </p:sp>
      <p:sp>
        <p:nvSpPr>
          <p:cNvPr id="18" name="TextBox 17">
            <a:extLst>
              <a:ext uri="{FF2B5EF4-FFF2-40B4-BE49-F238E27FC236}">
                <a16:creationId xmlns:a16="http://schemas.microsoft.com/office/drawing/2014/main" id="{13516274-8BB4-D54E-91A1-9C4D33A77647}"/>
              </a:ext>
            </a:extLst>
          </p:cNvPr>
          <p:cNvSpPr txBox="1"/>
          <p:nvPr/>
        </p:nvSpPr>
        <p:spPr>
          <a:xfrm>
            <a:off x="2151936" y="5981772"/>
            <a:ext cx="7696200" cy="369332"/>
          </a:xfrm>
          <a:prstGeom prst="rect">
            <a:avLst/>
          </a:prstGeom>
          <a:solidFill>
            <a:schemeClr val="bg1"/>
          </a:solidFill>
        </p:spPr>
        <p:txBody>
          <a:bodyPr wrap="square" rtlCol="0">
            <a:spAutoFit/>
          </a:bodyPr>
          <a:lstStyle/>
          <a:p>
            <a:r>
              <a:rPr lang="en-US" dirty="0"/>
              <a:t>2011      2014      </a:t>
            </a:r>
            <a:r>
              <a:rPr lang="en-US" dirty="0">
                <a:solidFill>
                  <a:srgbClr val="C00000"/>
                </a:solidFill>
              </a:rPr>
              <a:t>2016v1</a:t>
            </a:r>
            <a:r>
              <a:rPr lang="en-US" dirty="0"/>
              <a:t>   2023</a:t>
            </a:r>
            <a:r>
              <a:rPr lang="en-US" baseline="-25000" dirty="0"/>
              <a:t>2011</a:t>
            </a:r>
            <a:r>
              <a:rPr lang="en-US" dirty="0"/>
              <a:t> </a:t>
            </a:r>
            <a:r>
              <a:rPr lang="en-US" dirty="0">
                <a:solidFill>
                  <a:srgbClr val="C00000"/>
                </a:solidFill>
              </a:rPr>
              <a:t>2023</a:t>
            </a:r>
            <a:r>
              <a:rPr lang="en-US" baseline="-25000" dirty="0">
                <a:solidFill>
                  <a:srgbClr val="C00000"/>
                </a:solidFill>
              </a:rPr>
              <a:t>2016</a:t>
            </a:r>
            <a:r>
              <a:rPr lang="en-US" dirty="0"/>
              <a:t>  2028</a:t>
            </a:r>
            <a:r>
              <a:rPr lang="en-US" baseline="-25000" dirty="0"/>
              <a:t>2011</a:t>
            </a:r>
            <a:r>
              <a:rPr lang="en-US" dirty="0"/>
              <a:t> </a:t>
            </a:r>
            <a:r>
              <a:rPr lang="en-US" dirty="0">
                <a:solidFill>
                  <a:srgbClr val="C00000"/>
                </a:solidFill>
              </a:rPr>
              <a:t>2028</a:t>
            </a:r>
            <a:r>
              <a:rPr lang="en-US" baseline="-25000" dirty="0">
                <a:solidFill>
                  <a:srgbClr val="C00000"/>
                </a:solidFill>
              </a:rPr>
              <a:t>2016</a:t>
            </a:r>
            <a:endParaRPr lang="en-US" dirty="0">
              <a:solidFill>
                <a:srgbClr val="C00000"/>
              </a:solidFill>
            </a:endParaRPr>
          </a:p>
        </p:txBody>
      </p:sp>
    </p:spTree>
    <p:extLst>
      <p:ext uri="{BB962C8B-B14F-4D97-AF65-F5344CB8AC3E}">
        <p14:creationId xmlns:p14="http://schemas.microsoft.com/office/powerpoint/2010/main" val="292762853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54A5D3-B529-0E45-B5C6-6635375AC7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973"/>
          <a:stretch/>
        </p:blipFill>
        <p:spPr>
          <a:xfrm>
            <a:off x="1524000" y="914400"/>
            <a:ext cx="9144000" cy="5436704"/>
          </a:xfrm>
          <a:prstGeom prst="rect">
            <a:avLst/>
          </a:prstGeom>
        </p:spPr>
      </p:pic>
      <p:sp>
        <p:nvSpPr>
          <p:cNvPr id="4" name="Slide Number Placeholder 3">
            <a:extLst>
              <a:ext uri="{FF2B5EF4-FFF2-40B4-BE49-F238E27FC236}">
                <a16:creationId xmlns:a16="http://schemas.microsoft.com/office/drawing/2014/main" id="{9223C987-16A9-9147-BB8F-4128B0BBAB65}"/>
              </a:ext>
            </a:extLst>
          </p:cNvPr>
          <p:cNvSpPr>
            <a:spLocks noGrp="1"/>
          </p:cNvSpPr>
          <p:nvPr>
            <p:ph type="sldNum" sz="quarter" idx="12"/>
          </p:nvPr>
        </p:nvSpPr>
        <p:spPr/>
        <p:txBody>
          <a:bodyPr/>
          <a:lstStyle/>
          <a:p>
            <a:fld id="{56C0694B-ACB9-4B07-9520-882D81573A15}" type="slidenum">
              <a:rPr lang="en-US" smtClean="0"/>
              <a:t>107</a:t>
            </a:fld>
            <a:endParaRPr lang="en-US"/>
          </a:p>
        </p:txBody>
      </p:sp>
      <p:sp>
        <p:nvSpPr>
          <p:cNvPr id="14" name="Title 3">
            <a:extLst>
              <a:ext uri="{FF2B5EF4-FFF2-40B4-BE49-F238E27FC236}">
                <a16:creationId xmlns:a16="http://schemas.microsoft.com/office/drawing/2014/main" id="{D497FAB8-C990-6B44-93BD-21446EDD5D25}"/>
              </a:ext>
            </a:extLst>
          </p:cNvPr>
          <p:cNvSpPr>
            <a:spLocks noGrp="1"/>
          </p:cNvSpPr>
          <p:nvPr>
            <p:ph type="title"/>
          </p:nvPr>
        </p:nvSpPr>
        <p:spPr>
          <a:xfrm>
            <a:off x="1828800" y="247956"/>
            <a:ext cx="8342472" cy="609600"/>
          </a:xfrm>
          <a:solidFill>
            <a:schemeClr val="bg1"/>
          </a:solidFill>
        </p:spPr>
        <p:txBody>
          <a:bodyPr anchor="ctr">
            <a:noAutofit/>
          </a:bodyPr>
          <a:lstStyle/>
          <a:p>
            <a:pPr algn="ctr"/>
            <a:r>
              <a:rPr lang="en-US" sz="3200" dirty="0"/>
              <a:t>National Annual PM</a:t>
            </a:r>
            <a:r>
              <a:rPr lang="en-US" sz="3200" baseline="-25000" dirty="0"/>
              <a:t>2.5</a:t>
            </a:r>
            <a:r>
              <a:rPr lang="en-US" sz="3200" dirty="0"/>
              <a:t> Emissions</a:t>
            </a:r>
          </a:p>
        </p:txBody>
      </p:sp>
      <p:sp>
        <p:nvSpPr>
          <p:cNvPr id="18" name="TextBox 17">
            <a:extLst>
              <a:ext uri="{FF2B5EF4-FFF2-40B4-BE49-F238E27FC236}">
                <a16:creationId xmlns:a16="http://schemas.microsoft.com/office/drawing/2014/main" id="{13516274-8BB4-D54E-91A1-9C4D33A77647}"/>
              </a:ext>
            </a:extLst>
          </p:cNvPr>
          <p:cNvSpPr txBox="1"/>
          <p:nvPr/>
        </p:nvSpPr>
        <p:spPr>
          <a:xfrm>
            <a:off x="2151936" y="5981772"/>
            <a:ext cx="7696200" cy="369332"/>
          </a:xfrm>
          <a:prstGeom prst="rect">
            <a:avLst/>
          </a:prstGeom>
          <a:solidFill>
            <a:schemeClr val="bg1"/>
          </a:solidFill>
        </p:spPr>
        <p:txBody>
          <a:bodyPr wrap="square" rtlCol="0">
            <a:spAutoFit/>
          </a:bodyPr>
          <a:lstStyle/>
          <a:p>
            <a:r>
              <a:rPr lang="en-US" dirty="0"/>
              <a:t>2011      2014      </a:t>
            </a:r>
            <a:r>
              <a:rPr lang="en-US" dirty="0">
                <a:solidFill>
                  <a:srgbClr val="C00000"/>
                </a:solidFill>
              </a:rPr>
              <a:t>2016v1</a:t>
            </a:r>
            <a:r>
              <a:rPr lang="en-US" dirty="0"/>
              <a:t>   2023</a:t>
            </a:r>
            <a:r>
              <a:rPr lang="en-US" baseline="-25000" dirty="0"/>
              <a:t>2011</a:t>
            </a:r>
            <a:r>
              <a:rPr lang="en-US" dirty="0"/>
              <a:t> </a:t>
            </a:r>
            <a:r>
              <a:rPr lang="en-US" dirty="0">
                <a:solidFill>
                  <a:srgbClr val="C00000"/>
                </a:solidFill>
              </a:rPr>
              <a:t>2023</a:t>
            </a:r>
            <a:r>
              <a:rPr lang="en-US" baseline="-25000" dirty="0">
                <a:solidFill>
                  <a:srgbClr val="C00000"/>
                </a:solidFill>
              </a:rPr>
              <a:t>2016</a:t>
            </a:r>
            <a:r>
              <a:rPr lang="en-US" dirty="0"/>
              <a:t>  2028</a:t>
            </a:r>
            <a:r>
              <a:rPr lang="en-US" baseline="-25000" dirty="0"/>
              <a:t>2011</a:t>
            </a:r>
            <a:r>
              <a:rPr lang="en-US" dirty="0"/>
              <a:t> </a:t>
            </a:r>
            <a:r>
              <a:rPr lang="en-US" dirty="0">
                <a:solidFill>
                  <a:srgbClr val="C00000"/>
                </a:solidFill>
              </a:rPr>
              <a:t>2028</a:t>
            </a:r>
            <a:r>
              <a:rPr lang="en-US" baseline="-25000" dirty="0">
                <a:solidFill>
                  <a:srgbClr val="C00000"/>
                </a:solidFill>
              </a:rPr>
              <a:t>2016</a:t>
            </a:r>
            <a:endParaRPr lang="en-US" dirty="0">
              <a:solidFill>
                <a:srgbClr val="C00000"/>
              </a:solidFill>
            </a:endParaRPr>
          </a:p>
        </p:txBody>
      </p:sp>
      <p:sp>
        <p:nvSpPr>
          <p:cNvPr id="2" name="TextBox 1">
            <a:extLst>
              <a:ext uri="{FF2B5EF4-FFF2-40B4-BE49-F238E27FC236}">
                <a16:creationId xmlns:a16="http://schemas.microsoft.com/office/drawing/2014/main" id="{DB141657-E883-FA47-9FEE-2918E87CE4EB}"/>
              </a:ext>
            </a:extLst>
          </p:cNvPr>
          <p:cNvSpPr txBox="1"/>
          <p:nvPr/>
        </p:nvSpPr>
        <p:spPr>
          <a:xfrm>
            <a:off x="2130165" y="4419600"/>
            <a:ext cx="1295400" cy="369332"/>
          </a:xfrm>
          <a:prstGeom prst="rect">
            <a:avLst/>
          </a:prstGeom>
          <a:noFill/>
        </p:spPr>
        <p:txBody>
          <a:bodyPr wrap="square" rtlCol="0">
            <a:spAutoFit/>
          </a:bodyPr>
          <a:lstStyle/>
          <a:p>
            <a:r>
              <a:rPr lang="en-US" dirty="0">
                <a:solidFill>
                  <a:schemeClr val="tx2"/>
                </a:solidFill>
              </a:rPr>
              <a:t>Fires</a:t>
            </a:r>
          </a:p>
        </p:txBody>
      </p:sp>
      <p:sp>
        <p:nvSpPr>
          <p:cNvPr id="7" name="TextBox 6">
            <a:extLst>
              <a:ext uri="{FF2B5EF4-FFF2-40B4-BE49-F238E27FC236}">
                <a16:creationId xmlns:a16="http://schemas.microsoft.com/office/drawing/2014/main" id="{35DE56D9-CA55-0D4C-8A9C-CDD1B6E860C3}"/>
              </a:ext>
            </a:extLst>
          </p:cNvPr>
          <p:cNvSpPr txBox="1"/>
          <p:nvPr/>
        </p:nvSpPr>
        <p:spPr>
          <a:xfrm>
            <a:off x="2130165" y="2113002"/>
            <a:ext cx="1756035" cy="369332"/>
          </a:xfrm>
          <a:prstGeom prst="rect">
            <a:avLst/>
          </a:prstGeom>
          <a:noFill/>
        </p:spPr>
        <p:txBody>
          <a:bodyPr wrap="square" rtlCol="0">
            <a:spAutoFit/>
          </a:bodyPr>
          <a:lstStyle/>
          <a:p>
            <a:r>
              <a:rPr lang="en-US" dirty="0">
                <a:solidFill>
                  <a:schemeClr val="bg2">
                    <a:lumMod val="75000"/>
                  </a:schemeClr>
                </a:solidFill>
              </a:rPr>
              <a:t>Fugitive Dust</a:t>
            </a:r>
          </a:p>
        </p:txBody>
      </p:sp>
      <p:cxnSp>
        <p:nvCxnSpPr>
          <p:cNvPr id="8" name="Straight Arrow Connector 7">
            <a:extLst>
              <a:ext uri="{FF2B5EF4-FFF2-40B4-BE49-F238E27FC236}">
                <a16:creationId xmlns:a16="http://schemas.microsoft.com/office/drawing/2014/main" id="{B4742A48-C28B-9C43-B8EF-89518134F9DD}"/>
              </a:ext>
            </a:extLst>
          </p:cNvPr>
          <p:cNvCxnSpPr>
            <a:cxnSpLocks/>
          </p:cNvCxnSpPr>
          <p:nvPr/>
        </p:nvCxnSpPr>
        <p:spPr>
          <a:xfrm rot="20999927">
            <a:off x="2694712" y="825051"/>
            <a:ext cx="1828799" cy="9942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9F72291-0331-D94A-99F8-2651193F9743}"/>
              </a:ext>
            </a:extLst>
          </p:cNvPr>
          <p:cNvSpPr txBox="1"/>
          <p:nvPr/>
        </p:nvSpPr>
        <p:spPr>
          <a:xfrm rot="1147427">
            <a:off x="2586362" y="970597"/>
            <a:ext cx="1987924" cy="307777"/>
          </a:xfrm>
          <a:prstGeom prst="rect">
            <a:avLst/>
          </a:prstGeom>
          <a:noFill/>
        </p:spPr>
        <p:txBody>
          <a:bodyPr wrap="square" rtlCol="0">
            <a:spAutoFit/>
          </a:bodyPr>
          <a:lstStyle/>
          <a:p>
            <a:r>
              <a:rPr lang="en-US" sz="1400" dirty="0">
                <a:solidFill>
                  <a:schemeClr val="accent1"/>
                </a:solidFill>
              </a:rPr>
              <a:t>Declining emissions</a:t>
            </a:r>
          </a:p>
        </p:txBody>
      </p:sp>
      <p:sp>
        <p:nvSpPr>
          <p:cNvPr id="12" name="TextBox 11">
            <a:extLst>
              <a:ext uri="{FF2B5EF4-FFF2-40B4-BE49-F238E27FC236}">
                <a16:creationId xmlns:a16="http://schemas.microsoft.com/office/drawing/2014/main" id="{2BBC06E2-32CC-5741-9C13-B2666ED1096C}"/>
              </a:ext>
            </a:extLst>
          </p:cNvPr>
          <p:cNvSpPr txBox="1"/>
          <p:nvPr/>
        </p:nvSpPr>
        <p:spPr>
          <a:xfrm>
            <a:off x="5334000" y="2113002"/>
            <a:ext cx="3886200" cy="923330"/>
          </a:xfrm>
          <a:prstGeom prst="rect">
            <a:avLst/>
          </a:prstGeom>
          <a:solidFill>
            <a:schemeClr val="bg1">
              <a:alpha val="50000"/>
            </a:schemeClr>
          </a:solidFill>
          <a:effectLst>
            <a:outerShdw blurRad="50800" dist="38100" dir="8100000" algn="tr" rotWithShape="0">
              <a:prstClr val="black">
                <a:alpha val="40000"/>
              </a:prstClr>
            </a:outerShdw>
          </a:effectLst>
        </p:spPr>
        <p:txBody>
          <a:bodyPr wrap="square" rtlCol="0">
            <a:spAutoFit/>
          </a:bodyPr>
          <a:lstStyle/>
          <a:p>
            <a:r>
              <a:rPr lang="en-US" dirty="0"/>
              <a:t>Differences in base year fires drive the changes in the future year emissions</a:t>
            </a:r>
          </a:p>
        </p:txBody>
      </p:sp>
    </p:spTree>
    <p:extLst>
      <p:ext uri="{BB962C8B-B14F-4D97-AF65-F5344CB8AC3E}">
        <p14:creationId xmlns:p14="http://schemas.microsoft.com/office/powerpoint/2010/main" val="427931180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2421D0-79D3-8846-A55D-9DC6508DC8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0"/>
          <a:stretch/>
        </p:blipFill>
        <p:spPr>
          <a:xfrm>
            <a:off x="1524000" y="1314599"/>
            <a:ext cx="9144000" cy="5458475"/>
          </a:xfrm>
          <a:prstGeom prst="rect">
            <a:avLst/>
          </a:prstGeom>
        </p:spPr>
      </p:pic>
      <p:sp>
        <p:nvSpPr>
          <p:cNvPr id="3" name="Slide Number Placeholder 2">
            <a:extLst>
              <a:ext uri="{FF2B5EF4-FFF2-40B4-BE49-F238E27FC236}">
                <a16:creationId xmlns:a16="http://schemas.microsoft.com/office/drawing/2014/main" id="{8B8BB6D7-973F-C14B-8E68-03510E26FC09}"/>
              </a:ext>
            </a:extLst>
          </p:cNvPr>
          <p:cNvSpPr>
            <a:spLocks noGrp="1"/>
          </p:cNvSpPr>
          <p:nvPr>
            <p:ph type="sldNum" sz="quarter" idx="12"/>
          </p:nvPr>
        </p:nvSpPr>
        <p:spPr/>
        <p:txBody>
          <a:bodyPr/>
          <a:lstStyle/>
          <a:p>
            <a:fld id="{61C894BD-DCE2-4A96-A9AF-225BBEAC2A40}" type="slidenum">
              <a:rPr lang="en-US" smtClean="0"/>
              <a:pPr/>
              <a:t>108</a:t>
            </a:fld>
            <a:endParaRPr lang="en-US"/>
          </a:p>
        </p:txBody>
      </p:sp>
      <p:sp>
        <p:nvSpPr>
          <p:cNvPr id="4" name="Title 3">
            <a:extLst>
              <a:ext uri="{FF2B5EF4-FFF2-40B4-BE49-F238E27FC236}">
                <a16:creationId xmlns:a16="http://schemas.microsoft.com/office/drawing/2014/main" id="{718F9E22-1B25-D44B-942C-95DF3DE3A01B}"/>
              </a:ext>
            </a:extLst>
          </p:cNvPr>
          <p:cNvSpPr>
            <a:spLocks noGrp="1"/>
          </p:cNvSpPr>
          <p:nvPr>
            <p:ph type="title"/>
          </p:nvPr>
        </p:nvSpPr>
        <p:spPr>
          <a:xfrm>
            <a:off x="1752600" y="171599"/>
            <a:ext cx="9296400" cy="1143000"/>
          </a:xfrm>
        </p:spPr>
        <p:txBody>
          <a:bodyPr>
            <a:noAutofit/>
          </a:bodyPr>
          <a:lstStyle/>
          <a:p>
            <a:pPr algn="ctr"/>
            <a:r>
              <a:rPr lang="en-US" sz="3200" dirty="0"/>
              <a:t>Base Year Comparison Plot</a:t>
            </a:r>
            <a:br>
              <a:rPr lang="en-US" sz="3200" dirty="0"/>
            </a:br>
            <a:r>
              <a:rPr lang="en-US" sz="2400" dirty="0"/>
              <a:t>2016v1-2011v6 &amp; 2016v1-2016beta</a:t>
            </a:r>
            <a:endParaRPr lang="en-US" sz="3200" dirty="0"/>
          </a:p>
        </p:txBody>
      </p:sp>
      <p:sp>
        <p:nvSpPr>
          <p:cNvPr id="26" name="TextBox 25">
            <a:extLst>
              <a:ext uri="{FF2B5EF4-FFF2-40B4-BE49-F238E27FC236}">
                <a16:creationId xmlns:a16="http://schemas.microsoft.com/office/drawing/2014/main" id="{9D6B2688-55E7-C84F-BE2E-D9B769CB1C59}"/>
              </a:ext>
            </a:extLst>
          </p:cNvPr>
          <p:cNvSpPr txBox="1"/>
          <p:nvPr/>
        </p:nvSpPr>
        <p:spPr>
          <a:xfrm>
            <a:off x="1752600" y="1600200"/>
            <a:ext cx="228600" cy="369332"/>
          </a:xfrm>
          <a:prstGeom prst="rect">
            <a:avLst/>
          </a:prstGeom>
          <a:solidFill>
            <a:schemeClr val="bg1"/>
          </a:solidFill>
        </p:spPr>
        <p:txBody>
          <a:bodyPr wrap="square" rtlCol="0">
            <a:spAutoFit/>
          </a:bodyPr>
          <a:lstStyle/>
          <a:p>
            <a:pPr algn="ctr"/>
            <a:r>
              <a:rPr lang="en-US" dirty="0">
                <a:solidFill>
                  <a:srgbClr val="FF0000"/>
                </a:solidFill>
              </a:rPr>
              <a:t>0</a:t>
            </a:r>
          </a:p>
        </p:txBody>
      </p:sp>
      <p:sp>
        <p:nvSpPr>
          <p:cNvPr id="27" name="TextBox 26">
            <a:extLst>
              <a:ext uri="{FF2B5EF4-FFF2-40B4-BE49-F238E27FC236}">
                <a16:creationId xmlns:a16="http://schemas.microsoft.com/office/drawing/2014/main" id="{DA682199-6D7D-1E49-8B79-69A3F58D8AB4}"/>
              </a:ext>
            </a:extLst>
          </p:cNvPr>
          <p:cNvSpPr txBox="1"/>
          <p:nvPr/>
        </p:nvSpPr>
        <p:spPr>
          <a:xfrm>
            <a:off x="1752600" y="3307275"/>
            <a:ext cx="228600" cy="369332"/>
          </a:xfrm>
          <a:prstGeom prst="rect">
            <a:avLst/>
          </a:prstGeom>
          <a:solidFill>
            <a:schemeClr val="bg1"/>
          </a:solidFill>
        </p:spPr>
        <p:txBody>
          <a:bodyPr wrap="square" rtlCol="0">
            <a:spAutoFit/>
          </a:bodyPr>
          <a:lstStyle/>
          <a:p>
            <a:pPr algn="ctr"/>
            <a:r>
              <a:rPr lang="en-US" dirty="0">
                <a:solidFill>
                  <a:srgbClr val="FF0000"/>
                </a:solidFill>
              </a:rPr>
              <a:t>0</a:t>
            </a:r>
          </a:p>
        </p:txBody>
      </p:sp>
      <p:sp>
        <p:nvSpPr>
          <p:cNvPr id="28" name="TextBox 27">
            <a:extLst>
              <a:ext uri="{FF2B5EF4-FFF2-40B4-BE49-F238E27FC236}">
                <a16:creationId xmlns:a16="http://schemas.microsoft.com/office/drawing/2014/main" id="{42A1CAEF-3E6B-5843-B1E6-3A113843F27B}"/>
              </a:ext>
            </a:extLst>
          </p:cNvPr>
          <p:cNvSpPr txBox="1"/>
          <p:nvPr/>
        </p:nvSpPr>
        <p:spPr>
          <a:xfrm>
            <a:off x="1752600" y="5050803"/>
            <a:ext cx="228600" cy="369332"/>
          </a:xfrm>
          <a:prstGeom prst="rect">
            <a:avLst/>
          </a:prstGeom>
          <a:solidFill>
            <a:schemeClr val="bg1"/>
          </a:solidFill>
        </p:spPr>
        <p:txBody>
          <a:bodyPr wrap="square" rtlCol="0">
            <a:spAutoFit/>
          </a:bodyPr>
          <a:lstStyle/>
          <a:p>
            <a:pPr algn="ctr"/>
            <a:r>
              <a:rPr lang="en-US" dirty="0">
                <a:solidFill>
                  <a:srgbClr val="FF0000"/>
                </a:solidFill>
              </a:rPr>
              <a:t>0</a:t>
            </a:r>
          </a:p>
        </p:txBody>
      </p:sp>
      <p:sp>
        <p:nvSpPr>
          <p:cNvPr id="29" name="TextBox 28">
            <a:extLst>
              <a:ext uri="{FF2B5EF4-FFF2-40B4-BE49-F238E27FC236}">
                <a16:creationId xmlns:a16="http://schemas.microsoft.com/office/drawing/2014/main" id="{899EE203-FADE-3F46-936E-3CDB3721381D}"/>
              </a:ext>
            </a:extLst>
          </p:cNvPr>
          <p:cNvSpPr txBox="1"/>
          <p:nvPr/>
        </p:nvSpPr>
        <p:spPr>
          <a:xfrm>
            <a:off x="4419600" y="2457598"/>
            <a:ext cx="228600" cy="369332"/>
          </a:xfrm>
          <a:prstGeom prst="rect">
            <a:avLst/>
          </a:prstGeom>
          <a:solidFill>
            <a:schemeClr val="bg1"/>
          </a:solidFill>
        </p:spPr>
        <p:txBody>
          <a:bodyPr wrap="square" rtlCol="0">
            <a:spAutoFit/>
          </a:bodyPr>
          <a:lstStyle/>
          <a:p>
            <a:pPr algn="ctr"/>
            <a:r>
              <a:rPr lang="en-US" dirty="0">
                <a:solidFill>
                  <a:srgbClr val="FF0000"/>
                </a:solidFill>
              </a:rPr>
              <a:t>0</a:t>
            </a:r>
          </a:p>
        </p:txBody>
      </p:sp>
      <p:sp>
        <p:nvSpPr>
          <p:cNvPr id="30" name="TextBox 29">
            <a:extLst>
              <a:ext uri="{FF2B5EF4-FFF2-40B4-BE49-F238E27FC236}">
                <a16:creationId xmlns:a16="http://schemas.microsoft.com/office/drawing/2014/main" id="{F29C1241-4553-A84C-B5BC-738AA7E64A33}"/>
              </a:ext>
            </a:extLst>
          </p:cNvPr>
          <p:cNvSpPr txBox="1"/>
          <p:nvPr/>
        </p:nvSpPr>
        <p:spPr>
          <a:xfrm>
            <a:off x="4419600" y="3307275"/>
            <a:ext cx="228600" cy="369332"/>
          </a:xfrm>
          <a:prstGeom prst="rect">
            <a:avLst/>
          </a:prstGeom>
          <a:solidFill>
            <a:schemeClr val="bg1"/>
          </a:solidFill>
        </p:spPr>
        <p:txBody>
          <a:bodyPr wrap="square" rtlCol="0">
            <a:spAutoFit/>
          </a:bodyPr>
          <a:lstStyle/>
          <a:p>
            <a:pPr algn="ctr"/>
            <a:r>
              <a:rPr lang="en-US" dirty="0">
                <a:solidFill>
                  <a:srgbClr val="FF0000"/>
                </a:solidFill>
              </a:rPr>
              <a:t>0</a:t>
            </a:r>
          </a:p>
        </p:txBody>
      </p:sp>
      <p:sp>
        <p:nvSpPr>
          <p:cNvPr id="31" name="TextBox 30">
            <a:extLst>
              <a:ext uri="{FF2B5EF4-FFF2-40B4-BE49-F238E27FC236}">
                <a16:creationId xmlns:a16="http://schemas.microsoft.com/office/drawing/2014/main" id="{9A091827-6582-7A49-8C59-65456B652D0D}"/>
              </a:ext>
            </a:extLst>
          </p:cNvPr>
          <p:cNvSpPr txBox="1"/>
          <p:nvPr/>
        </p:nvSpPr>
        <p:spPr>
          <a:xfrm>
            <a:off x="7086600" y="1600200"/>
            <a:ext cx="152400" cy="369332"/>
          </a:xfrm>
          <a:prstGeom prst="rect">
            <a:avLst/>
          </a:prstGeom>
          <a:solidFill>
            <a:schemeClr val="bg1"/>
          </a:solidFill>
        </p:spPr>
        <p:txBody>
          <a:bodyPr wrap="square" rtlCol="0">
            <a:spAutoFit/>
          </a:bodyPr>
          <a:lstStyle/>
          <a:p>
            <a:pPr algn="ctr"/>
            <a:r>
              <a:rPr lang="en-US" dirty="0">
                <a:solidFill>
                  <a:srgbClr val="FF0000"/>
                </a:solidFill>
              </a:rPr>
              <a:t>0</a:t>
            </a:r>
          </a:p>
        </p:txBody>
      </p:sp>
      <p:sp>
        <p:nvSpPr>
          <p:cNvPr id="32" name="TextBox 31">
            <a:extLst>
              <a:ext uri="{FF2B5EF4-FFF2-40B4-BE49-F238E27FC236}">
                <a16:creationId xmlns:a16="http://schemas.microsoft.com/office/drawing/2014/main" id="{423548F3-9FF9-CE41-850D-97FFE535882B}"/>
              </a:ext>
            </a:extLst>
          </p:cNvPr>
          <p:cNvSpPr txBox="1"/>
          <p:nvPr/>
        </p:nvSpPr>
        <p:spPr>
          <a:xfrm>
            <a:off x="7086600" y="3280391"/>
            <a:ext cx="152400" cy="369332"/>
          </a:xfrm>
          <a:prstGeom prst="rect">
            <a:avLst/>
          </a:prstGeom>
          <a:solidFill>
            <a:schemeClr val="bg1"/>
          </a:solidFill>
        </p:spPr>
        <p:txBody>
          <a:bodyPr wrap="square" rtlCol="0">
            <a:spAutoFit/>
          </a:bodyPr>
          <a:lstStyle/>
          <a:p>
            <a:pPr algn="ctr"/>
            <a:r>
              <a:rPr lang="en-US" dirty="0">
                <a:solidFill>
                  <a:srgbClr val="FF0000"/>
                </a:solidFill>
              </a:rPr>
              <a:t>0</a:t>
            </a:r>
          </a:p>
        </p:txBody>
      </p:sp>
      <p:sp>
        <p:nvSpPr>
          <p:cNvPr id="33" name="TextBox 32">
            <a:extLst>
              <a:ext uri="{FF2B5EF4-FFF2-40B4-BE49-F238E27FC236}">
                <a16:creationId xmlns:a16="http://schemas.microsoft.com/office/drawing/2014/main" id="{96404705-FB06-4A4D-B027-692C9FAB04F5}"/>
              </a:ext>
            </a:extLst>
          </p:cNvPr>
          <p:cNvSpPr txBox="1"/>
          <p:nvPr/>
        </p:nvSpPr>
        <p:spPr>
          <a:xfrm>
            <a:off x="4469423" y="5118669"/>
            <a:ext cx="5539154" cy="1323439"/>
          </a:xfrm>
          <a:prstGeom prst="rect">
            <a:avLst/>
          </a:prstGeom>
          <a:noFill/>
        </p:spPr>
        <p:txBody>
          <a:bodyPr wrap="square" rtlCol="0">
            <a:spAutoFit/>
          </a:bodyPr>
          <a:lstStyle/>
          <a:p>
            <a:pPr marL="285750" indent="-285750">
              <a:buFont typeface="Arial" panose="020B0604020202020204" pitchFamily="34" charset="0"/>
              <a:buChar char="•"/>
            </a:pPr>
            <a:r>
              <a:rPr lang="en-US" sz="1600" dirty="0"/>
              <a:t>&gt;0 = higher emissions in 2016v1</a:t>
            </a:r>
          </a:p>
          <a:p>
            <a:pPr marL="285750" indent="-285750">
              <a:buFont typeface="Arial" panose="020B0604020202020204" pitchFamily="34" charset="0"/>
              <a:buChar char="•"/>
            </a:pPr>
            <a:r>
              <a:rPr lang="en-US" sz="1600" dirty="0"/>
              <a:t>2016v1 platform has lower fire emissions than both 2011 and 2016beta</a:t>
            </a:r>
          </a:p>
          <a:p>
            <a:pPr marL="285750" indent="-285750">
              <a:buFont typeface="Arial" panose="020B0604020202020204" pitchFamily="34" charset="0"/>
              <a:buChar char="•"/>
            </a:pPr>
            <a:r>
              <a:rPr lang="en-US" sz="1600" dirty="0"/>
              <a:t>Nonpoint and oil &amp; gas are higher in 2016 vs 2011 </a:t>
            </a:r>
          </a:p>
          <a:p>
            <a:pPr marL="285750" indent="-285750">
              <a:buFont typeface="Arial" panose="020B0604020202020204" pitchFamily="34" charset="0"/>
              <a:buChar char="•"/>
            </a:pPr>
            <a:r>
              <a:rPr lang="en-US" sz="1600" dirty="0"/>
              <a:t>Big reductions in point SO2 in 2016 vs 2011</a:t>
            </a:r>
          </a:p>
        </p:txBody>
      </p:sp>
    </p:spTree>
    <p:extLst>
      <p:ext uri="{BB962C8B-B14F-4D97-AF65-F5344CB8AC3E}">
        <p14:creationId xmlns:p14="http://schemas.microsoft.com/office/powerpoint/2010/main" val="17814819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21826F0-404F-4C45-AC2C-12D158D179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973"/>
          <a:stretch/>
        </p:blipFill>
        <p:spPr>
          <a:xfrm>
            <a:off x="1524000" y="1336369"/>
            <a:ext cx="9144000" cy="5436704"/>
          </a:xfrm>
          <a:prstGeom prst="rect">
            <a:avLst/>
          </a:prstGeom>
        </p:spPr>
      </p:pic>
      <p:sp>
        <p:nvSpPr>
          <p:cNvPr id="3" name="Slide Number Placeholder 2">
            <a:extLst>
              <a:ext uri="{FF2B5EF4-FFF2-40B4-BE49-F238E27FC236}">
                <a16:creationId xmlns:a16="http://schemas.microsoft.com/office/drawing/2014/main" id="{8B8BB6D7-973F-C14B-8E68-03510E26FC09}"/>
              </a:ext>
            </a:extLst>
          </p:cNvPr>
          <p:cNvSpPr>
            <a:spLocks noGrp="1"/>
          </p:cNvSpPr>
          <p:nvPr>
            <p:ph type="sldNum" sz="quarter" idx="12"/>
          </p:nvPr>
        </p:nvSpPr>
        <p:spPr/>
        <p:txBody>
          <a:bodyPr/>
          <a:lstStyle/>
          <a:p>
            <a:fld id="{61C894BD-DCE2-4A96-A9AF-225BBEAC2A40}" type="slidenum">
              <a:rPr lang="en-US" smtClean="0"/>
              <a:pPr/>
              <a:t>109</a:t>
            </a:fld>
            <a:endParaRPr lang="en-US"/>
          </a:p>
        </p:txBody>
      </p:sp>
      <p:sp>
        <p:nvSpPr>
          <p:cNvPr id="4" name="Title 3">
            <a:extLst>
              <a:ext uri="{FF2B5EF4-FFF2-40B4-BE49-F238E27FC236}">
                <a16:creationId xmlns:a16="http://schemas.microsoft.com/office/drawing/2014/main" id="{718F9E22-1B25-D44B-942C-95DF3DE3A01B}"/>
              </a:ext>
            </a:extLst>
          </p:cNvPr>
          <p:cNvSpPr>
            <a:spLocks noGrp="1"/>
          </p:cNvSpPr>
          <p:nvPr>
            <p:ph type="title"/>
          </p:nvPr>
        </p:nvSpPr>
        <p:spPr>
          <a:xfrm>
            <a:off x="1981200" y="157108"/>
            <a:ext cx="8229600" cy="1143000"/>
          </a:xfrm>
        </p:spPr>
        <p:txBody>
          <a:bodyPr>
            <a:noAutofit/>
          </a:bodyPr>
          <a:lstStyle/>
          <a:p>
            <a:pPr algn="ctr"/>
            <a:r>
              <a:rPr lang="en-US" sz="3200" dirty="0"/>
              <a:t>Future Year Comparison Plot</a:t>
            </a:r>
            <a:br>
              <a:rPr lang="en-US" sz="3200" dirty="0"/>
            </a:br>
            <a:r>
              <a:rPr lang="en-US" sz="2400" dirty="0"/>
              <a:t>2023</a:t>
            </a:r>
            <a:r>
              <a:rPr lang="en-US" sz="2400" baseline="-25000" dirty="0"/>
              <a:t>2016</a:t>
            </a:r>
            <a:r>
              <a:rPr lang="en-US" sz="2400" dirty="0"/>
              <a:t>-2023</a:t>
            </a:r>
            <a:r>
              <a:rPr lang="en-US" sz="2400" baseline="-25000" dirty="0"/>
              <a:t>2011</a:t>
            </a:r>
            <a:r>
              <a:rPr lang="en-US" sz="2400" dirty="0"/>
              <a:t> &amp; 2028</a:t>
            </a:r>
            <a:r>
              <a:rPr lang="en-US" sz="2400" baseline="-25000" dirty="0"/>
              <a:t>2016</a:t>
            </a:r>
            <a:r>
              <a:rPr lang="en-US" sz="2400" dirty="0"/>
              <a:t>-2028</a:t>
            </a:r>
            <a:r>
              <a:rPr lang="en-US" sz="2400" baseline="-25000" dirty="0"/>
              <a:t>2011</a:t>
            </a:r>
            <a:endParaRPr lang="en-US" sz="3200" dirty="0"/>
          </a:p>
        </p:txBody>
      </p:sp>
      <p:sp>
        <p:nvSpPr>
          <p:cNvPr id="26" name="TextBox 25">
            <a:extLst>
              <a:ext uri="{FF2B5EF4-FFF2-40B4-BE49-F238E27FC236}">
                <a16:creationId xmlns:a16="http://schemas.microsoft.com/office/drawing/2014/main" id="{9D6B2688-55E7-C84F-BE2E-D9B769CB1C59}"/>
              </a:ext>
            </a:extLst>
          </p:cNvPr>
          <p:cNvSpPr txBox="1"/>
          <p:nvPr/>
        </p:nvSpPr>
        <p:spPr>
          <a:xfrm>
            <a:off x="1725804" y="1933079"/>
            <a:ext cx="228600" cy="369332"/>
          </a:xfrm>
          <a:prstGeom prst="rect">
            <a:avLst/>
          </a:prstGeom>
          <a:solidFill>
            <a:schemeClr val="bg1"/>
          </a:solidFill>
        </p:spPr>
        <p:txBody>
          <a:bodyPr wrap="square" rtlCol="0">
            <a:spAutoFit/>
          </a:bodyPr>
          <a:lstStyle/>
          <a:p>
            <a:pPr algn="ctr"/>
            <a:r>
              <a:rPr lang="en-US" dirty="0">
                <a:solidFill>
                  <a:srgbClr val="FF0000"/>
                </a:solidFill>
              </a:rPr>
              <a:t>0</a:t>
            </a:r>
          </a:p>
        </p:txBody>
      </p:sp>
      <p:sp>
        <p:nvSpPr>
          <p:cNvPr id="27" name="TextBox 26">
            <a:extLst>
              <a:ext uri="{FF2B5EF4-FFF2-40B4-BE49-F238E27FC236}">
                <a16:creationId xmlns:a16="http://schemas.microsoft.com/office/drawing/2014/main" id="{DA682199-6D7D-1E49-8B79-69A3F58D8AB4}"/>
              </a:ext>
            </a:extLst>
          </p:cNvPr>
          <p:cNvSpPr txBox="1"/>
          <p:nvPr/>
        </p:nvSpPr>
        <p:spPr>
          <a:xfrm>
            <a:off x="1725804" y="3200400"/>
            <a:ext cx="228600" cy="369332"/>
          </a:xfrm>
          <a:prstGeom prst="rect">
            <a:avLst/>
          </a:prstGeom>
          <a:solidFill>
            <a:schemeClr val="bg1"/>
          </a:solidFill>
        </p:spPr>
        <p:txBody>
          <a:bodyPr wrap="square" rtlCol="0">
            <a:spAutoFit/>
          </a:bodyPr>
          <a:lstStyle/>
          <a:p>
            <a:pPr algn="ctr"/>
            <a:r>
              <a:rPr lang="en-US" dirty="0">
                <a:solidFill>
                  <a:srgbClr val="FF0000"/>
                </a:solidFill>
              </a:rPr>
              <a:t>0</a:t>
            </a:r>
          </a:p>
        </p:txBody>
      </p:sp>
      <p:sp>
        <p:nvSpPr>
          <p:cNvPr id="28" name="TextBox 27">
            <a:extLst>
              <a:ext uri="{FF2B5EF4-FFF2-40B4-BE49-F238E27FC236}">
                <a16:creationId xmlns:a16="http://schemas.microsoft.com/office/drawing/2014/main" id="{42A1CAEF-3E6B-5843-B1E6-3A113843F27B}"/>
              </a:ext>
            </a:extLst>
          </p:cNvPr>
          <p:cNvSpPr txBox="1"/>
          <p:nvPr/>
        </p:nvSpPr>
        <p:spPr>
          <a:xfrm>
            <a:off x="1724129" y="5397851"/>
            <a:ext cx="228600" cy="369332"/>
          </a:xfrm>
          <a:prstGeom prst="rect">
            <a:avLst/>
          </a:prstGeom>
          <a:solidFill>
            <a:schemeClr val="bg1"/>
          </a:solidFill>
        </p:spPr>
        <p:txBody>
          <a:bodyPr wrap="square" rtlCol="0">
            <a:spAutoFit/>
          </a:bodyPr>
          <a:lstStyle/>
          <a:p>
            <a:pPr algn="ctr"/>
            <a:r>
              <a:rPr lang="en-US" dirty="0">
                <a:solidFill>
                  <a:srgbClr val="FF0000"/>
                </a:solidFill>
              </a:rPr>
              <a:t>0</a:t>
            </a:r>
          </a:p>
        </p:txBody>
      </p:sp>
      <p:sp>
        <p:nvSpPr>
          <p:cNvPr id="29" name="TextBox 28">
            <a:extLst>
              <a:ext uri="{FF2B5EF4-FFF2-40B4-BE49-F238E27FC236}">
                <a16:creationId xmlns:a16="http://schemas.microsoft.com/office/drawing/2014/main" id="{899EE203-FADE-3F46-936E-3CDB3721381D}"/>
              </a:ext>
            </a:extLst>
          </p:cNvPr>
          <p:cNvSpPr txBox="1"/>
          <p:nvPr/>
        </p:nvSpPr>
        <p:spPr>
          <a:xfrm>
            <a:off x="4359463" y="1826852"/>
            <a:ext cx="244852" cy="369332"/>
          </a:xfrm>
          <a:prstGeom prst="rect">
            <a:avLst/>
          </a:prstGeom>
          <a:solidFill>
            <a:schemeClr val="bg1"/>
          </a:solidFill>
        </p:spPr>
        <p:txBody>
          <a:bodyPr wrap="square" rtlCol="0">
            <a:spAutoFit/>
          </a:bodyPr>
          <a:lstStyle/>
          <a:p>
            <a:pPr algn="ctr"/>
            <a:r>
              <a:rPr lang="en-US" dirty="0">
                <a:solidFill>
                  <a:srgbClr val="FF0000"/>
                </a:solidFill>
              </a:rPr>
              <a:t>0</a:t>
            </a:r>
          </a:p>
        </p:txBody>
      </p:sp>
      <p:sp>
        <p:nvSpPr>
          <p:cNvPr id="30" name="TextBox 29">
            <a:extLst>
              <a:ext uri="{FF2B5EF4-FFF2-40B4-BE49-F238E27FC236}">
                <a16:creationId xmlns:a16="http://schemas.microsoft.com/office/drawing/2014/main" id="{F29C1241-4553-A84C-B5BC-738AA7E64A33}"/>
              </a:ext>
            </a:extLst>
          </p:cNvPr>
          <p:cNvSpPr txBox="1"/>
          <p:nvPr/>
        </p:nvSpPr>
        <p:spPr>
          <a:xfrm>
            <a:off x="4375715" y="3291688"/>
            <a:ext cx="228600" cy="369332"/>
          </a:xfrm>
          <a:prstGeom prst="rect">
            <a:avLst/>
          </a:prstGeom>
          <a:solidFill>
            <a:schemeClr val="bg1"/>
          </a:solidFill>
        </p:spPr>
        <p:txBody>
          <a:bodyPr wrap="square" rtlCol="0">
            <a:spAutoFit/>
          </a:bodyPr>
          <a:lstStyle/>
          <a:p>
            <a:pPr algn="ctr"/>
            <a:r>
              <a:rPr lang="en-US" dirty="0">
                <a:solidFill>
                  <a:srgbClr val="FF0000"/>
                </a:solidFill>
              </a:rPr>
              <a:t>0</a:t>
            </a:r>
          </a:p>
        </p:txBody>
      </p:sp>
      <p:sp>
        <p:nvSpPr>
          <p:cNvPr id="31" name="TextBox 30">
            <a:extLst>
              <a:ext uri="{FF2B5EF4-FFF2-40B4-BE49-F238E27FC236}">
                <a16:creationId xmlns:a16="http://schemas.microsoft.com/office/drawing/2014/main" id="{9A091827-6582-7A49-8C59-65456B652D0D}"/>
              </a:ext>
            </a:extLst>
          </p:cNvPr>
          <p:cNvSpPr txBox="1"/>
          <p:nvPr/>
        </p:nvSpPr>
        <p:spPr>
          <a:xfrm>
            <a:off x="7009716" y="1734178"/>
            <a:ext cx="229284" cy="369332"/>
          </a:xfrm>
          <a:prstGeom prst="rect">
            <a:avLst/>
          </a:prstGeom>
          <a:solidFill>
            <a:schemeClr val="bg1"/>
          </a:solidFill>
        </p:spPr>
        <p:txBody>
          <a:bodyPr wrap="square" rtlCol="0">
            <a:spAutoFit/>
          </a:bodyPr>
          <a:lstStyle/>
          <a:p>
            <a:pPr algn="ctr"/>
            <a:r>
              <a:rPr lang="en-US" dirty="0">
                <a:solidFill>
                  <a:srgbClr val="FF0000"/>
                </a:solidFill>
              </a:rPr>
              <a:t>0</a:t>
            </a:r>
          </a:p>
        </p:txBody>
      </p:sp>
      <p:sp>
        <p:nvSpPr>
          <p:cNvPr id="32" name="TextBox 31">
            <a:extLst>
              <a:ext uri="{FF2B5EF4-FFF2-40B4-BE49-F238E27FC236}">
                <a16:creationId xmlns:a16="http://schemas.microsoft.com/office/drawing/2014/main" id="{423548F3-9FF9-CE41-850D-97FFE535882B}"/>
              </a:ext>
            </a:extLst>
          </p:cNvPr>
          <p:cNvSpPr txBox="1"/>
          <p:nvPr/>
        </p:nvSpPr>
        <p:spPr>
          <a:xfrm>
            <a:off x="7025626" y="3385066"/>
            <a:ext cx="210178" cy="369332"/>
          </a:xfrm>
          <a:prstGeom prst="rect">
            <a:avLst/>
          </a:prstGeom>
          <a:solidFill>
            <a:schemeClr val="bg1"/>
          </a:solidFill>
        </p:spPr>
        <p:txBody>
          <a:bodyPr wrap="square" rtlCol="0">
            <a:spAutoFit/>
          </a:bodyPr>
          <a:lstStyle/>
          <a:p>
            <a:pPr algn="ctr"/>
            <a:r>
              <a:rPr lang="en-US" dirty="0">
                <a:solidFill>
                  <a:srgbClr val="FF0000"/>
                </a:solidFill>
              </a:rPr>
              <a:t>0</a:t>
            </a:r>
          </a:p>
        </p:txBody>
      </p:sp>
      <p:sp>
        <p:nvSpPr>
          <p:cNvPr id="33" name="TextBox 32">
            <a:extLst>
              <a:ext uri="{FF2B5EF4-FFF2-40B4-BE49-F238E27FC236}">
                <a16:creationId xmlns:a16="http://schemas.microsoft.com/office/drawing/2014/main" id="{96404705-FB06-4A4D-B027-692C9FAB04F5}"/>
              </a:ext>
            </a:extLst>
          </p:cNvPr>
          <p:cNvSpPr txBox="1"/>
          <p:nvPr/>
        </p:nvSpPr>
        <p:spPr>
          <a:xfrm>
            <a:off x="4490015" y="4960583"/>
            <a:ext cx="5539154" cy="1323439"/>
          </a:xfrm>
          <a:prstGeom prst="rect">
            <a:avLst/>
          </a:prstGeom>
          <a:noFill/>
        </p:spPr>
        <p:txBody>
          <a:bodyPr wrap="square" rtlCol="0">
            <a:spAutoFit/>
          </a:bodyPr>
          <a:lstStyle/>
          <a:p>
            <a:pPr marL="285750" indent="-285750">
              <a:buFont typeface="Arial" panose="020B0604020202020204" pitchFamily="34" charset="0"/>
              <a:buChar char="•"/>
            </a:pPr>
            <a:r>
              <a:rPr lang="en-US" sz="1600" dirty="0"/>
              <a:t>&gt;0 = higher emissions in 2016v1 projections</a:t>
            </a:r>
          </a:p>
          <a:p>
            <a:pPr marL="285750" indent="-285750">
              <a:buFont typeface="Arial" panose="020B0604020202020204" pitchFamily="34" charset="0"/>
              <a:buChar char="•"/>
            </a:pPr>
            <a:r>
              <a:rPr lang="en-US" sz="1600" dirty="0"/>
              <a:t>Differences highlighted previously are illustrated here, e.g., </a:t>
            </a:r>
            <a:r>
              <a:rPr lang="en-US" sz="1600" dirty="0" err="1"/>
              <a:t>onroad</a:t>
            </a:r>
            <a:r>
              <a:rPr lang="en-US" sz="1600" dirty="0"/>
              <a:t> CO and O&amp;G VOC are higher in 2016-based platform; lower fires in 2016; lower ag NH</a:t>
            </a:r>
            <a:r>
              <a:rPr lang="en-US" sz="1600" baseline="-25000" dirty="0"/>
              <a:t>3</a:t>
            </a:r>
            <a:r>
              <a:rPr lang="en-US" sz="1600" dirty="0"/>
              <a:t> in 2016; lower EGU SO</a:t>
            </a:r>
            <a:r>
              <a:rPr lang="en-US" sz="1600" baseline="-25000" dirty="0"/>
              <a:t>2</a:t>
            </a:r>
            <a:r>
              <a:rPr lang="en-US" sz="1600" dirty="0"/>
              <a:t> in 2016</a:t>
            </a:r>
          </a:p>
        </p:txBody>
      </p:sp>
    </p:spTree>
    <p:extLst>
      <p:ext uri="{BB962C8B-B14F-4D97-AF65-F5344CB8AC3E}">
        <p14:creationId xmlns:p14="http://schemas.microsoft.com/office/powerpoint/2010/main" val="29046542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3D2935-076F-47F4-8F41-6C8EA93292DC}"/>
              </a:ext>
            </a:extLst>
          </p:cNvPr>
          <p:cNvSpPr txBox="1"/>
          <p:nvPr/>
        </p:nvSpPr>
        <p:spPr>
          <a:xfrm>
            <a:off x="1344549" y="300164"/>
            <a:ext cx="9296400" cy="523220"/>
          </a:xfrm>
          <a:prstGeom prst="rect">
            <a:avLst/>
          </a:prstGeom>
          <a:noFill/>
        </p:spPr>
        <p:txBody>
          <a:bodyPr wrap="square" rtlCol="0">
            <a:spAutoFit/>
          </a:bodyPr>
          <a:lstStyle/>
          <a:p>
            <a:pPr algn="ctr"/>
            <a:r>
              <a:rPr lang="en-US" sz="2800" b="1" dirty="0">
                <a:solidFill>
                  <a:schemeClr val="tx2"/>
                </a:solidFill>
                <a:latin typeface="+mj-lt"/>
                <a:cs typeface="Times New Roman" panose="02020603050405020304" pitchFamily="18" charset="0"/>
              </a:rPr>
              <a:t>Requesting Modeling Platform Data from the IWDW</a:t>
            </a:r>
            <a:endParaRPr lang="en-US" sz="1400" b="1" i="1" dirty="0">
              <a:solidFill>
                <a:schemeClr val="tx2"/>
              </a:solidFill>
              <a:latin typeface="+mj-lt"/>
              <a:cs typeface="Times New Roman" panose="02020603050405020304" pitchFamily="18" charset="0"/>
            </a:endParaRPr>
          </a:p>
        </p:txBody>
      </p:sp>
      <p:sp>
        <p:nvSpPr>
          <p:cNvPr id="2" name="Rectangle 1">
            <a:extLst>
              <a:ext uri="{FF2B5EF4-FFF2-40B4-BE49-F238E27FC236}">
                <a16:creationId xmlns:a16="http://schemas.microsoft.com/office/drawing/2014/main" id="{91AB6A15-32B4-4FF2-B1C8-C9B05CD11F3D}"/>
              </a:ext>
            </a:extLst>
          </p:cNvPr>
          <p:cNvSpPr/>
          <p:nvPr/>
        </p:nvSpPr>
        <p:spPr>
          <a:xfrm>
            <a:off x="1034796" y="928599"/>
            <a:ext cx="9945624" cy="400494"/>
          </a:xfrm>
          <a:prstGeom prst="rect">
            <a:avLst/>
          </a:prstGeom>
        </p:spPr>
        <p:txBody>
          <a:bodyPr wrap="square">
            <a:spAutoFit/>
          </a:bodyPr>
          <a:lstStyle/>
          <a:p>
            <a:pPr>
              <a:lnSpc>
                <a:spcPct val="115000"/>
              </a:lnSpc>
              <a:spcAft>
                <a:spcPts val="1200"/>
              </a:spcAft>
            </a:pPr>
            <a:r>
              <a:rPr lang="en-US" dirty="0">
                <a:solidFill>
                  <a:schemeClr val="accent1">
                    <a:lumMod val="75000"/>
                  </a:schemeClr>
                </a:solidFill>
                <a:ea typeface="Arial Unicode MS" panose="020B0604020202020204" pitchFamily="34" charset="-128"/>
                <a:cs typeface="Times New Roman" panose="02020603050405020304" pitchFamily="18" charset="0"/>
              </a:rPr>
              <a:t>Browse to the IWDW Data Request Form</a:t>
            </a:r>
            <a:r>
              <a:rPr lang="en-US" sz="1600" dirty="0">
                <a:solidFill>
                  <a:schemeClr val="accent1">
                    <a:lumMod val="75000"/>
                  </a:schemeClr>
                </a:solidFill>
                <a:ea typeface="Arial Unicode MS" panose="020B0604020202020204" pitchFamily="34" charset="-128"/>
                <a:cs typeface="Times New Roman" panose="02020603050405020304" pitchFamily="18" charset="0"/>
              </a:rPr>
              <a:t>: </a:t>
            </a:r>
            <a:r>
              <a:rPr lang="en-US" sz="1600" b="1" dirty="0">
                <a:solidFill>
                  <a:schemeClr val="accent1">
                    <a:lumMod val="75000"/>
                  </a:schemeClr>
                </a:solidFill>
                <a:ea typeface="Arial Unicode MS" panose="020B0604020202020204" pitchFamily="34" charset="-128"/>
                <a:cs typeface="Times New Roman" panose="02020603050405020304" pitchFamily="18" charset="0"/>
                <a:hlinkClick r:id="rId2">
                  <a:extLst>
                    <a:ext uri="{A12FA001-AC4F-418D-AE19-62706E023703}">
                      <ahyp:hlinkClr xmlns:ahyp="http://schemas.microsoft.com/office/drawing/2018/hyperlinkcolor" val="tx"/>
                    </a:ext>
                  </a:extLst>
                </a:hlinkClick>
              </a:rPr>
              <a:t>https://views.cira.colostate.edu/iwdw/RequestData</a:t>
            </a:r>
            <a:endParaRPr lang="en-US" sz="1600" b="1" dirty="0">
              <a:solidFill>
                <a:schemeClr val="accent1">
                  <a:lumMod val="75000"/>
                </a:schemeClr>
              </a:solidFill>
              <a:ea typeface="Arial Unicode MS" panose="020B0604020202020204" pitchFamily="34" charset="-128"/>
              <a:cs typeface="Times New Roman" panose="02020603050405020304" pitchFamily="18" charset="0"/>
            </a:endParaRPr>
          </a:p>
        </p:txBody>
      </p:sp>
      <p:pic>
        <p:nvPicPr>
          <p:cNvPr id="7" name="Picture 6">
            <a:extLst>
              <a:ext uri="{FF2B5EF4-FFF2-40B4-BE49-F238E27FC236}">
                <a16:creationId xmlns:a16="http://schemas.microsoft.com/office/drawing/2014/main" id="{0AACC8E5-64EA-497D-833E-7D629D854B28}"/>
              </a:ext>
            </a:extLst>
          </p:cNvPr>
          <p:cNvPicPr>
            <a:picLocks noChangeAspect="1"/>
          </p:cNvPicPr>
          <p:nvPr/>
        </p:nvPicPr>
        <p:blipFill>
          <a:blip r:embed="rId3"/>
          <a:stretch>
            <a:fillRect/>
          </a:stretch>
        </p:blipFill>
        <p:spPr>
          <a:xfrm>
            <a:off x="2559558" y="1415905"/>
            <a:ext cx="6896100" cy="819150"/>
          </a:xfrm>
          <a:prstGeom prst="rect">
            <a:avLst/>
          </a:prstGeom>
        </p:spPr>
      </p:pic>
      <p:pic>
        <p:nvPicPr>
          <p:cNvPr id="8" name="Picture 7">
            <a:extLst>
              <a:ext uri="{FF2B5EF4-FFF2-40B4-BE49-F238E27FC236}">
                <a16:creationId xmlns:a16="http://schemas.microsoft.com/office/drawing/2014/main" id="{B9C03C69-4A6D-4CD9-8E75-E4E2295AC106}"/>
              </a:ext>
            </a:extLst>
          </p:cNvPr>
          <p:cNvPicPr>
            <a:picLocks noChangeAspect="1"/>
          </p:cNvPicPr>
          <p:nvPr/>
        </p:nvPicPr>
        <p:blipFill>
          <a:blip r:embed="rId4"/>
          <a:stretch>
            <a:fillRect/>
          </a:stretch>
        </p:blipFill>
        <p:spPr>
          <a:xfrm>
            <a:off x="2554224" y="2408166"/>
            <a:ext cx="6877050" cy="923925"/>
          </a:xfrm>
          <a:prstGeom prst="rect">
            <a:avLst/>
          </a:prstGeom>
        </p:spPr>
      </p:pic>
      <p:pic>
        <p:nvPicPr>
          <p:cNvPr id="10" name="Picture 9">
            <a:extLst>
              <a:ext uri="{FF2B5EF4-FFF2-40B4-BE49-F238E27FC236}">
                <a16:creationId xmlns:a16="http://schemas.microsoft.com/office/drawing/2014/main" id="{E0E9638D-3AF3-4378-9E09-D851E93D401C}"/>
              </a:ext>
            </a:extLst>
          </p:cNvPr>
          <p:cNvPicPr>
            <a:picLocks noChangeAspect="1"/>
          </p:cNvPicPr>
          <p:nvPr/>
        </p:nvPicPr>
        <p:blipFill>
          <a:blip r:embed="rId5"/>
          <a:stretch>
            <a:fillRect/>
          </a:stretch>
        </p:blipFill>
        <p:spPr>
          <a:xfrm>
            <a:off x="3011424" y="3505201"/>
            <a:ext cx="6169152" cy="3131359"/>
          </a:xfrm>
          <a:prstGeom prst="rect">
            <a:avLst/>
          </a:prstGeom>
        </p:spPr>
      </p:pic>
      <p:sp>
        <p:nvSpPr>
          <p:cNvPr id="14" name="Speech Bubble: Rectangle with Corners Rounded 13">
            <a:extLst>
              <a:ext uri="{FF2B5EF4-FFF2-40B4-BE49-F238E27FC236}">
                <a16:creationId xmlns:a16="http://schemas.microsoft.com/office/drawing/2014/main" id="{38A4AD73-592B-49FB-8D84-B877EC7C4982}"/>
              </a:ext>
            </a:extLst>
          </p:cNvPr>
          <p:cNvSpPr/>
          <p:nvPr/>
        </p:nvSpPr>
        <p:spPr>
          <a:xfrm>
            <a:off x="8305800" y="1381480"/>
            <a:ext cx="2197608" cy="321755"/>
          </a:xfrm>
          <a:prstGeom prst="wedgeRoundRectCallout">
            <a:avLst>
              <a:gd name="adj1" fmla="val -74492"/>
              <a:gd name="adj2" fmla="val 98155"/>
              <a:gd name="adj3" fmla="val 16667"/>
            </a:avLst>
          </a:prstGeom>
          <a:solidFill>
            <a:srgbClr val="FFFFCC"/>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0" rIns="91440" bIns="0" rtlCol="0" anchor="ctr"/>
          <a:lstStyle/>
          <a:p>
            <a:pPr algn="ctr">
              <a:defRPr/>
            </a:pPr>
            <a:r>
              <a:rPr lang="en-US" sz="900" dirty="0">
                <a:solidFill>
                  <a:prstClr val="black">
                    <a:lumMod val="85000"/>
                    <a:lumOff val="15000"/>
                  </a:prstClr>
                </a:solidFill>
                <a:latin typeface="Calibri"/>
              </a:rPr>
              <a:t>Choose a platform from the dropdown list</a:t>
            </a:r>
          </a:p>
        </p:txBody>
      </p:sp>
      <p:sp>
        <p:nvSpPr>
          <p:cNvPr id="15" name="Speech Bubble: Rectangle with Corners Rounded 14">
            <a:extLst>
              <a:ext uri="{FF2B5EF4-FFF2-40B4-BE49-F238E27FC236}">
                <a16:creationId xmlns:a16="http://schemas.microsoft.com/office/drawing/2014/main" id="{6DB7D6A0-E464-47A4-B490-781AC52428A6}"/>
              </a:ext>
            </a:extLst>
          </p:cNvPr>
          <p:cNvSpPr/>
          <p:nvPr/>
        </p:nvSpPr>
        <p:spPr>
          <a:xfrm>
            <a:off x="4114800" y="3400426"/>
            <a:ext cx="1752600" cy="321755"/>
          </a:xfrm>
          <a:prstGeom prst="wedgeRoundRectCallout">
            <a:avLst>
              <a:gd name="adj1" fmla="val -107198"/>
              <a:gd name="adj2" fmla="val 336876"/>
              <a:gd name="adj3" fmla="val 16667"/>
            </a:avLst>
          </a:prstGeom>
          <a:solidFill>
            <a:srgbClr val="FFFFCC"/>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0" rIns="91440" bIns="0" rtlCol="0" anchor="ctr"/>
          <a:lstStyle/>
          <a:p>
            <a:pPr algn="ctr">
              <a:defRPr/>
            </a:pPr>
            <a:r>
              <a:rPr lang="en-US" sz="900" dirty="0">
                <a:solidFill>
                  <a:prstClr val="black">
                    <a:lumMod val="85000"/>
                    <a:lumOff val="15000"/>
                  </a:prstClr>
                </a:solidFill>
                <a:latin typeface="Calibri"/>
              </a:rPr>
              <a:t>Check the components you want</a:t>
            </a:r>
          </a:p>
        </p:txBody>
      </p:sp>
      <p:sp>
        <p:nvSpPr>
          <p:cNvPr id="3" name="Slide Number Placeholder 2">
            <a:extLst>
              <a:ext uri="{FF2B5EF4-FFF2-40B4-BE49-F238E27FC236}">
                <a16:creationId xmlns:a16="http://schemas.microsoft.com/office/drawing/2014/main" id="{1768E4E4-3EBF-6D44-931F-D4B0B4606B23}"/>
              </a:ext>
            </a:extLst>
          </p:cNvPr>
          <p:cNvSpPr>
            <a:spLocks noGrp="1"/>
          </p:cNvSpPr>
          <p:nvPr>
            <p:ph type="sldNum" sz="quarter" idx="12"/>
          </p:nvPr>
        </p:nvSpPr>
        <p:spPr/>
        <p:txBody>
          <a:bodyPr/>
          <a:lstStyle/>
          <a:p>
            <a:fld id="{9443E677-3BEE-4081-B3F1-3D00D0C160F5}" type="slidenum">
              <a:rPr lang="en-US" smtClean="0"/>
              <a:t>11</a:t>
            </a:fld>
            <a:endParaRPr lang="en-US"/>
          </a:p>
        </p:txBody>
      </p:sp>
    </p:spTree>
    <p:extLst>
      <p:ext uri="{BB962C8B-B14F-4D97-AF65-F5344CB8AC3E}">
        <p14:creationId xmlns:p14="http://schemas.microsoft.com/office/powerpoint/2010/main" val="263355682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569F256-26C7-5743-868D-9C51016B03E3}"/>
              </a:ext>
            </a:extLst>
          </p:cNvPr>
          <p:cNvSpPr>
            <a:spLocks noGrp="1"/>
          </p:cNvSpPr>
          <p:nvPr>
            <p:ph type="sldNum" sz="quarter" idx="12"/>
          </p:nvPr>
        </p:nvSpPr>
        <p:spPr/>
        <p:txBody>
          <a:bodyPr/>
          <a:lstStyle/>
          <a:p>
            <a:fld id="{61C894BD-DCE2-4A96-A9AF-225BBEAC2A40}" type="slidenum">
              <a:rPr lang="en-US" smtClean="0"/>
              <a:pPr/>
              <a:t>110</a:t>
            </a:fld>
            <a:endParaRPr lang="en-US"/>
          </a:p>
        </p:txBody>
      </p:sp>
      <p:sp>
        <p:nvSpPr>
          <p:cNvPr id="4" name="Title 3">
            <a:extLst>
              <a:ext uri="{FF2B5EF4-FFF2-40B4-BE49-F238E27FC236}">
                <a16:creationId xmlns:a16="http://schemas.microsoft.com/office/drawing/2014/main" id="{6E84208A-CC11-084E-A54A-FA528E457000}"/>
              </a:ext>
            </a:extLst>
          </p:cNvPr>
          <p:cNvSpPr>
            <a:spLocks noGrp="1"/>
          </p:cNvSpPr>
          <p:nvPr>
            <p:ph type="title"/>
          </p:nvPr>
        </p:nvSpPr>
        <p:spPr>
          <a:xfrm>
            <a:off x="1981200" y="58746"/>
            <a:ext cx="8229600" cy="889314"/>
          </a:xfrm>
        </p:spPr>
        <p:txBody>
          <a:bodyPr/>
          <a:lstStyle/>
          <a:p>
            <a:r>
              <a:rPr lang="en-US" dirty="0"/>
              <a:t>What other plots are available?</a:t>
            </a:r>
          </a:p>
        </p:txBody>
      </p:sp>
      <p:pic>
        <p:nvPicPr>
          <p:cNvPr id="5" name="Picture 4">
            <a:extLst>
              <a:ext uri="{FF2B5EF4-FFF2-40B4-BE49-F238E27FC236}">
                <a16:creationId xmlns:a16="http://schemas.microsoft.com/office/drawing/2014/main" id="{7B45AA93-58E5-CE49-A90F-8539288400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8640" y="1240193"/>
            <a:ext cx="3352800" cy="2420721"/>
          </a:xfrm>
          <a:prstGeom prst="rect">
            <a:avLst/>
          </a:prstGeom>
          <a:ln>
            <a:solidFill>
              <a:schemeClr val="accent1">
                <a:lumMod val="50000"/>
              </a:schemeClr>
            </a:solidFill>
          </a:ln>
          <a:effectLst>
            <a:outerShdw blurRad="50800" dist="38100" dir="8100000" algn="tr" rotWithShape="0">
              <a:prstClr val="black">
                <a:alpha val="40000"/>
              </a:prstClr>
            </a:outerShdw>
          </a:effectLst>
        </p:spPr>
      </p:pic>
      <p:pic>
        <p:nvPicPr>
          <p:cNvPr id="7" name="Picture 6">
            <a:extLst>
              <a:ext uri="{FF2B5EF4-FFF2-40B4-BE49-F238E27FC236}">
                <a16:creationId xmlns:a16="http://schemas.microsoft.com/office/drawing/2014/main" id="{31C9B4C7-1E2C-F94B-9B4E-7C7EB382C4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201" y="4267200"/>
            <a:ext cx="3203465" cy="2414302"/>
          </a:xfrm>
          <a:prstGeom prst="rect">
            <a:avLst/>
          </a:prstGeom>
          <a:ln>
            <a:solidFill>
              <a:schemeClr val="accent1">
                <a:lumMod val="50000"/>
              </a:schemeClr>
            </a:solidFill>
          </a:ln>
          <a:effectLst>
            <a:outerShdw blurRad="50800" dist="38100" dir="8100000" algn="tr" rotWithShape="0">
              <a:prstClr val="black">
                <a:alpha val="40000"/>
              </a:prstClr>
            </a:outerShdw>
          </a:effectLst>
        </p:spPr>
      </p:pic>
      <p:pic>
        <p:nvPicPr>
          <p:cNvPr id="9" name="Picture 8">
            <a:extLst>
              <a:ext uri="{FF2B5EF4-FFF2-40B4-BE49-F238E27FC236}">
                <a16:creationId xmlns:a16="http://schemas.microsoft.com/office/drawing/2014/main" id="{B2CE42E9-ABCB-0F4C-8934-FE0EE6F41A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1" y="1255265"/>
            <a:ext cx="4525975" cy="4724400"/>
          </a:xfrm>
          <a:prstGeom prst="rect">
            <a:avLst/>
          </a:prstGeom>
          <a:ln>
            <a:solidFill>
              <a:schemeClr val="accent1">
                <a:lumMod val="50000"/>
              </a:schemeClr>
            </a:solidFill>
          </a:ln>
          <a:effectLst>
            <a:outerShdw blurRad="50800" dist="38100" dir="8100000" algn="tr" rotWithShape="0">
              <a:prstClr val="black">
                <a:alpha val="40000"/>
              </a:prstClr>
            </a:outerShdw>
          </a:effectLst>
        </p:spPr>
      </p:pic>
      <p:sp>
        <p:nvSpPr>
          <p:cNvPr id="10" name="TextBox 9">
            <a:extLst>
              <a:ext uri="{FF2B5EF4-FFF2-40B4-BE49-F238E27FC236}">
                <a16:creationId xmlns:a16="http://schemas.microsoft.com/office/drawing/2014/main" id="{53C6C10A-4900-B44E-8F1A-403B1F3B6B7B}"/>
              </a:ext>
            </a:extLst>
          </p:cNvPr>
          <p:cNvSpPr txBox="1"/>
          <p:nvPr/>
        </p:nvSpPr>
        <p:spPr>
          <a:xfrm>
            <a:off x="1676400" y="831111"/>
            <a:ext cx="4724400" cy="369332"/>
          </a:xfrm>
          <a:prstGeom prst="rect">
            <a:avLst/>
          </a:prstGeom>
          <a:noFill/>
        </p:spPr>
        <p:txBody>
          <a:bodyPr wrap="square" rtlCol="0">
            <a:spAutoFit/>
          </a:bodyPr>
          <a:lstStyle/>
          <a:p>
            <a:r>
              <a:rPr lang="en-US" dirty="0"/>
              <a:t>By Pollutant and MJO/Region</a:t>
            </a:r>
          </a:p>
        </p:txBody>
      </p:sp>
      <p:sp>
        <p:nvSpPr>
          <p:cNvPr id="11" name="TextBox 10">
            <a:extLst>
              <a:ext uri="{FF2B5EF4-FFF2-40B4-BE49-F238E27FC236}">
                <a16:creationId xmlns:a16="http://schemas.microsoft.com/office/drawing/2014/main" id="{2D48EC5F-0226-7547-8187-14CD4836D35D}"/>
              </a:ext>
            </a:extLst>
          </p:cNvPr>
          <p:cNvSpPr txBox="1"/>
          <p:nvPr/>
        </p:nvSpPr>
        <p:spPr>
          <a:xfrm>
            <a:off x="1558332" y="3859794"/>
            <a:ext cx="4724400" cy="369332"/>
          </a:xfrm>
          <a:prstGeom prst="rect">
            <a:avLst/>
          </a:prstGeom>
          <a:noFill/>
        </p:spPr>
        <p:txBody>
          <a:bodyPr wrap="square" rtlCol="0">
            <a:spAutoFit/>
          </a:bodyPr>
          <a:lstStyle/>
          <a:p>
            <a:r>
              <a:rPr lang="en-US" dirty="0"/>
              <a:t>By Pollutant and State within a Region </a:t>
            </a:r>
          </a:p>
        </p:txBody>
      </p:sp>
      <p:sp>
        <p:nvSpPr>
          <p:cNvPr id="12" name="TextBox 11">
            <a:extLst>
              <a:ext uri="{FF2B5EF4-FFF2-40B4-BE49-F238E27FC236}">
                <a16:creationId xmlns:a16="http://schemas.microsoft.com/office/drawing/2014/main" id="{A2CB4182-7C2F-2344-82C6-911E47700786}"/>
              </a:ext>
            </a:extLst>
          </p:cNvPr>
          <p:cNvSpPr txBox="1"/>
          <p:nvPr/>
        </p:nvSpPr>
        <p:spPr>
          <a:xfrm>
            <a:off x="6282732" y="829511"/>
            <a:ext cx="4724400" cy="369332"/>
          </a:xfrm>
          <a:prstGeom prst="rect">
            <a:avLst/>
          </a:prstGeom>
          <a:noFill/>
        </p:spPr>
        <p:txBody>
          <a:bodyPr wrap="square" rtlCol="0">
            <a:spAutoFit/>
          </a:bodyPr>
          <a:lstStyle/>
          <a:p>
            <a:r>
              <a:rPr lang="en-US" dirty="0"/>
              <a:t>By Pollutant, Sector, and County</a:t>
            </a:r>
          </a:p>
        </p:txBody>
      </p:sp>
    </p:spTree>
    <p:extLst>
      <p:ext uri="{BB962C8B-B14F-4D97-AF65-F5344CB8AC3E}">
        <p14:creationId xmlns:p14="http://schemas.microsoft.com/office/powerpoint/2010/main" val="141801508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569F256-26C7-5743-868D-9C51016B03E3}"/>
              </a:ext>
            </a:extLst>
          </p:cNvPr>
          <p:cNvSpPr>
            <a:spLocks noGrp="1"/>
          </p:cNvSpPr>
          <p:nvPr>
            <p:ph type="sldNum" sz="quarter" idx="12"/>
          </p:nvPr>
        </p:nvSpPr>
        <p:spPr/>
        <p:txBody>
          <a:bodyPr/>
          <a:lstStyle/>
          <a:p>
            <a:fld id="{61C894BD-DCE2-4A96-A9AF-225BBEAC2A40}" type="slidenum">
              <a:rPr lang="en-US" smtClean="0"/>
              <a:pPr/>
              <a:t>111</a:t>
            </a:fld>
            <a:endParaRPr lang="en-US"/>
          </a:p>
        </p:txBody>
      </p:sp>
      <p:sp>
        <p:nvSpPr>
          <p:cNvPr id="4" name="Title 3">
            <a:extLst>
              <a:ext uri="{FF2B5EF4-FFF2-40B4-BE49-F238E27FC236}">
                <a16:creationId xmlns:a16="http://schemas.microsoft.com/office/drawing/2014/main" id="{6E84208A-CC11-084E-A54A-FA528E457000}"/>
              </a:ext>
            </a:extLst>
          </p:cNvPr>
          <p:cNvSpPr>
            <a:spLocks noGrp="1"/>
          </p:cNvSpPr>
          <p:nvPr>
            <p:ph type="title"/>
          </p:nvPr>
        </p:nvSpPr>
        <p:spPr>
          <a:xfrm>
            <a:off x="1981200" y="58746"/>
            <a:ext cx="8229600" cy="889314"/>
          </a:xfrm>
        </p:spPr>
        <p:txBody>
          <a:bodyPr/>
          <a:lstStyle/>
          <a:p>
            <a:r>
              <a:rPr lang="en-US" dirty="0"/>
              <a:t>What other plots are available?</a:t>
            </a:r>
          </a:p>
        </p:txBody>
      </p:sp>
      <p:sp>
        <p:nvSpPr>
          <p:cNvPr id="10" name="TextBox 9">
            <a:extLst>
              <a:ext uri="{FF2B5EF4-FFF2-40B4-BE49-F238E27FC236}">
                <a16:creationId xmlns:a16="http://schemas.microsoft.com/office/drawing/2014/main" id="{53C6C10A-4900-B44E-8F1A-403B1F3B6B7B}"/>
              </a:ext>
            </a:extLst>
          </p:cNvPr>
          <p:cNvSpPr txBox="1"/>
          <p:nvPr/>
        </p:nvSpPr>
        <p:spPr>
          <a:xfrm>
            <a:off x="1506978" y="3760532"/>
            <a:ext cx="4495800" cy="369332"/>
          </a:xfrm>
          <a:prstGeom prst="rect">
            <a:avLst/>
          </a:prstGeom>
          <a:noFill/>
        </p:spPr>
        <p:txBody>
          <a:bodyPr wrap="square" rtlCol="0">
            <a:spAutoFit/>
          </a:bodyPr>
          <a:lstStyle/>
          <a:p>
            <a:r>
              <a:rPr lang="en-US" dirty="0"/>
              <a:t>Gridded 12km by Sector and Pollutant</a:t>
            </a:r>
          </a:p>
        </p:txBody>
      </p:sp>
      <p:pic>
        <p:nvPicPr>
          <p:cNvPr id="6" name="Picture 5">
            <a:extLst>
              <a:ext uri="{FF2B5EF4-FFF2-40B4-BE49-F238E27FC236}">
                <a16:creationId xmlns:a16="http://schemas.microsoft.com/office/drawing/2014/main" id="{5D92EB00-22F2-7341-988F-2C59492BB2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400" y="4131845"/>
            <a:ext cx="3886200" cy="2276103"/>
          </a:xfrm>
          <a:prstGeom prst="rect">
            <a:avLst/>
          </a:prstGeom>
          <a:ln>
            <a:solidFill>
              <a:schemeClr val="accent1">
                <a:lumMod val="50000"/>
              </a:schemeClr>
            </a:solidFill>
          </a:ln>
          <a:effectLst>
            <a:outerShdw blurRad="50800" dist="38100" dir="8100000" algn="tr" rotWithShape="0">
              <a:prstClr val="black">
                <a:alpha val="40000"/>
              </a:prstClr>
            </a:outerShdw>
          </a:effectLst>
        </p:spPr>
      </p:pic>
      <p:pic>
        <p:nvPicPr>
          <p:cNvPr id="13" name="Picture 12">
            <a:extLst>
              <a:ext uri="{FF2B5EF4-FFF2-40B4-BE49-F238E27FC236}">
                <a16:creationId xmlns:a16="http://schemas.microsoft.com/office/drawing/2014/main" id="{3A3D8D3C-D1CF-7E4C-A21E-9BFED51E2C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6967" y="1746633"/>
            <a:ext cx="4520294" cy="4495800"/>
          </a:xfrm>
          <a:prstGeom prst="rect">
            <a:avLst/>
          </a:prstGeom>
          <a:ln>
            <a:solidFill>
              <a:schemeClr val="accent1">
                <a:lumMod val="50000"/>
              </a:schemeClr>
            </a:solidFill>
          </a:ln>
          <a:effectLst>
            <a:outerShdw blurRad="50800" dist="38100" dir="8100000" algn="tr" rotWithShape="0">
              <a:prstClr val="black">
                <a:alpha val="40000"/>
              </a:prstClr>
            </a:outerShdw>
          </a:effectLst>
        </p:spPr>
      </p:pic>
      <p:sp>
        <p:nvSpPr>
          <p:cNvPr id="14" name="TextBox 13">
            <a:extLst>
              <a:ext uri="{FF2B5EF4-FFF2-40B4-BE49-F238E27FC236}">
                <a16:creationId xmlns:a16="http://schemas.microsoft.com/office/drawing/2014/main" id="{10F6BAE0-E946-CC44-9E2C-D51811D7BCBC}"/>
              </a:ext>
            </a:extLst>
          </p:cNvPr>
          <p:cNvSpPr txBox="1"/>
          <p:nvPr/>
        </p:nvSpPr>
        <p:spPr>
          <a:xfrm>
            <a:off x="6133681" y="1067709"/>
            <a:ext cx="4495800" cy="646331"/>
          </a:xfrm>
          <a:prstGeom prst="rect">
            <a:avLst/>
          </a:prstGeom>
          <a:noFill/>
        </p:spPr>
        <p:txBody>
          <a:bodyPr wrap="square" rtlCol="0">
            <a:spAutoFit/>
          </a:bodyPr>
          <a:lstStyle/>
          <a:p>
            <a:r>
              <a:rPr lang="en-US" dirty="0"/>
              <a:t>Profile Plots for Top 10 SCCs in each State/Sector</a:t>
            </a:r>
          </a:p>
        </p:txBody>
      </p:sp>
      <p:pic>
        <p:nvPicPr>
          <p:cNvPr id="16" name="Picture 15">
            <a:extLst>
              <a:ext uri="{FF2B5EF4-FFF2-40B4-BE49-F238E27FC236}">
                <a16:creationId xmlns:a16="http://schemas.microsoft.com/office/drawing/2014/main" id="{24855BA3-2223-234C-8F6B-04C7D8FB0D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7400" y="1205976"/>
            <a:ext cx="3124200" cy="2346712"/>
          </a:xfrm>
          <a:prstGeom prst="rect">
            <a:avLst/>
          </a:prstGeom>
          <a:ln>
            <a:solidFill>
              <a:schemeClr val="accent1">
                <a:lumMod val="50000"/>
              </a:schemeClr>
            </a:solidFill>
          </a:ln>
          <a:effectLst>
            <a:outerShdw blurRad="50800" dist="38100" dir="8100000" algn="tr" rotWithShape="0">
              <a:prstClr val="black">
                <a:alpha val="40000"/>
              </a:prstClr>
            </a:outerShdw>
          </a:effectLst>
        </p:spPr>
      </p:pic>
      <p:sp>
        <p:nvSpPr>
          <p:cNvPr id="17" name="TextBox 16">
            <a:extLst>
              <a:ext uri="{FF2B5EF4-FFF2-40B4-BE49-F238E27FC236}">
                <a16:creationId xmlns:a16="http://schemas.microsoft.com/office/drawing/2014/main" id="{FB9B9980-C00C-F84B-A759-EFA0658B266B}"/>
              </a:ext>
            </a:extLst>
          </p:cNvPr>
          <p:cNvSpPr txBox="1"/>
          <p:nvPr/>
        </p:nvSpPr>
        <p:spPr>
          <a:xfrm>
            <a:off x="1524000" y="815850"/>
            <a:ext cx="4495800" cy="369332"/>
          </a:xfrm>
          <a:prstGeom prst="rect">
            <a:avLst/>
          </a:prstGeom>
          <a:noFill/>
        </p:spPr>
        <p:txBody>
          <a:bodyPr wrap="square" rtlCol="0">
            <a:spAutoFit/>
          </a:bodyPr>
          <a:lstStyle/>
          <a:p>
            <a:r>
              <a:rPr lang="en-US" dirty="0"/>
              <a:t>Gridded 36km by Sector and Pollutant</a:t>
            </a:r>
          </a:p>
        </p:txBody>
      </p:sp>
    </p:spTree>
    <p:extLst>
      <p:ext uri="{BB962C8B-B14F-4D97-AF65-F5344CB8AC3E}">
        <p14:creationId xmlns:p14="http://schemas.microsoft.com/office/powerpoint/2010/main" val="195125676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spcBef>
                <a:spcPts val="600"/>
              </a:spcBef>
              <a:spcAft>
                <a:spcPts val="600"/>
              </a:spcAft>
            </a:pPr>
            <a:r>
              <a:rPr lang="en-US" dirty="0"/>
              <a:t>Post final 2016v1 documentation</a:t>
            </a:r>
          </a:p>
          <a:p>
            <a:pPr>
              <a:spcBef>
                <a:spcPts val="600"/>
              </a:spcBef>
              <a:spcAft>
                <a:spcPts val="600"/>
              </a:spcAft>
            </a:pPr>
            <a:r>
              <a:rPr lang="en-US" dirty="0"/>
              <a:t>Review of air quality modeling with 2016v1</a:t>
            </a:r>
          </a:p>
          <a:p>
            <a:pPr>
              <a:spcBef>
                <a:spcPts val="1200"/>
              </a:spcBef>
            </a:pPr>
            <a:r>
              <a:rPr lang="en-US" dirty="0"/>
              <a:t>Collect information on uses of the v1 platform</a:t>
            </a:r>
            <a:endParaRPr lang="en-US" b="1" dirty="0"/>
          </a:p>
          <a:p>
            <a:pPr>
              <a:spcBef>
                <a:spcPts val="1200"/>
              </a:spcBef>
            </a:pPr>
            <a:r>
              <a:rPr lang="en-US" dirty="0"/>
              <a:t>Next outreach call by the Collaborative will report out on air quality modeling applications and provide updates on emissions:</a:t>
            </a:r>
            <a:endParaRPr lang="en-US" b="1" dirty="0"/>
          </a:p>
          <a:p>
            <a:pPr marL="109728" indent="0">
              <a:buNone/>
            </a:pPr>
            <a:endParaRPr lang="en-US" b="1" u="sng" dirty="0"/>
          </a:p>
          <a:p>
            <a:pPr marL="109728" indent="0" algn="ctr">
              <a:buNone/>
            </a:pPr>
            <a:r>
              <a:rPr lang="en-US" b="1" u="sng" dirty="0"/>
              <a:t>Next outreach call:</a:t>
            </a:r>
          </a:p>
          <a:p>
            <a:pPr marL="109728" indent="0" algn="ctr">
              <a:buNone/>
            </a:pPr>
            <a:r>
              <a:rPr lang="en-US" b="1" u="sng" dirty="0"/>
              <a:t>April 29, 2020 at noon Eastern</a:t>
            </a:r>
          </a:p>
        </p:txBody>
      </p:sp>
      <p:sp>
        <p:nvSpPr>
          <p:cNvPr id="3" name="Slide Number Placeholder 2"/>
          <p:cNvSpPr>
            <a:spLocks noGrp="1"/>
          </p:cNvSpPr>
          <p:nvPr>
            <p:ph type="sldNum" sz="quarter" idx="12"/>
          </p:nvPr>
        </p:nvSpPr>
        <p:spPr/>
        <p:txBody>
          <a:bodyPr/>
          <a:lstStyle/>
          <a:p>
            <a:fld id="{61C894BD-DCE2-4A96-A9AF-225BBEAC2A40}" type="slidenum">
              <a:rPr lang="en-US" smtClean="0"/>
              <a:pPr/>
              <a:t>112</a:t>
            </a:fld>
            <a:endParaRPr lang="en-US"/>
          </a:p>
        </p:txBody>
      </p:sp>
      <p:sp>
        <p:nvSpPr>
          <p:cNvPr id="4" name="Title 3"/>
          <p:cNvSpPr>
            <a:spLocks noGrp="1"/>
          </p:cNvSpPr>
          <p:nvPr>
            <p:ph type="title"/>
          </p:nvPr>
        </p:nvSpPr>
        <p:spPr/>
        <p:txBody>
          <a:bodyPr>
            <a:normAutofit/>
          </a:bodyPr>
          <a:lstStyle/>
          <a:p>
            <a:r>
              <a:rPr lang="en-US" dirty="0"/>
              <a:t>Inventory Collaborative Next Steps</a:t>
            </a:r>
          </a:p>
        </p:txBody>
      </p:sp>
    </p:spTree>
    <p:extLst>
      <p:ext uri="{BB962C8B-B14F-4D97-AF65-F5344CB8AC3E}">
        <p14:creationId xmlns:p14="http://schemas.microsoft.com/office/powerpoint/2010/main" val="147581926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spcBef>
                <a:spcPts val="600"/>
              </a:spcBef>
              <a:spcAft>
                <a:spcPts val="600"/>
              </a:spcAft>
            </a:pPr>
            <a:r>
              <a:rPr lang="en-US" dirty="0"/>
              <a:t>Internal discussions about how the Collaborative will operate moving forward</a:t>
            </a:r>
          </a:p>
          <a:p>
            <a:pPr lvl="1">
              <a:spcBef>
                <a:spcPts val="600"/>
              </a:spcBef>
              <a:spcAft>
                <a:spcPts val="600"/>
              </a:spcAft>
            </a:pPr>
            <a:r>
              <a:rPr lang="en-US" dirty="0"/>
              <a:t>Many of the workgroups will begin to meet on an ad hoc basis</a:t>
            </a:r>
          </a:p>
          <a:p>
            <a:pPr lvl="1">
              <a:spcBef>
                <a:spcPts val="600"/>
              </a:spcBef>
              <a:spcAft>
                <a:spcPts val="600"/>
              </a:spcAft>
            </a:pPr>
            <a:r>
              <a:rPr lang="en-US" dirty="0"/>
              <a:t>Some workgroup members will shift back to focusing on other national emissions workgroups (e.g., IPM, ERTAC, Oil and Gas)</a:t>
            </a:r>
          </a:p>
          <a:p>
            <a:pPr>
              <a:spcBef>
                <a:spcPts val="600"/>
              </a:spcBef>
              <a:spcAft>
                <a:spcPts val="600"/>
              </a:spcAft>
            </a:pPr>
            <a:r>
              <a:rPr lang="en-US" dirty="0"/>
              <a:t>Seeking thoughts from the community about the value of the collaborative process to building an EMP</a:t>
            </a:r>
          </a:p>
          <a:p>
            <a:pPr lvl="1">
              <a:spcBef>
                <a:spcPts val="600"/>
              </a:spcBef>
              <a:spcAft>
                <a:spcPts val="600"/>
              </a:spcAft>
            </a:pPr>
            <a:r>
              <a:rPr lang="en-US" dirty="0"/>
              <a:t>What can be improved? What worked well? </a:t>
            </a:r>
          </a:p>
          <a:p>
            <a:pPr marL="109728" indent="0">
              <a:buNone/>
            </a:pPr>
            <a:endParaRPr lang="en-US" b="1" u="sng" dirty="0"/>
          </a:p>
        </p:txBody>
      </p:sp>
      <p:sp>
        <p:nvSpPr>
          <p:cNvPr id="3" name="Slide Number Placeholder 2"/>
          <p:cNvSpPr>
            <a:spLocks noGrp="1"/>
          </p:cNvSpPr>
          <p:nvPr>
            <p:ph type="sldNum" sz="quarter" idx="12"/>
          </p:nvPr>
        </p:nvSpPr>
        <p:spPr/>
        <p:txBody>
          <a:bodyPr/>
          <a:lstStyle/>
          <a:p>
            <a:fld id="{61C894BD-DCE2-4A96-A9AF-225BBEAC2A40}" type="slidenum">
              <a:rPr lang="en-US" smtClean="0"/>
              <a:pPr/>
              <a:t>113</a:t>
            </a:fld>
            <a:endParaRPr lang="en-US"/>
          </a:p>
        </p:txBody>
      </p:sp>
      <p:sp>
        <p:nvSpPr>
          <p:cNvPr id="4" name="Title 3"/>
          <p:cNvSpPr>
            <a:spLocks noGrp="1"/>
          </p:cNvSpPr>
          <p:nvPr>
            <p:ph type="title"/>
          </p:nvPr>
        </p:nvSpPr>
        <p:spPr/>
        <p:txBody>
          <a:bodyPr>
            <a:normAutofit/>
          </a:bodyPr>
          <a:lstStyle/>
          <a:p>
            <a:r>
              <a:rPr lang="en-US" dirty="0"/>
              <a:t>Inventory Collaborative Next Steps</a:t>
            </a:r>
          </a:p>
        </p:txBody>
      </p:sp>
    </p:spTree>
    <p:extLst>
      <p:ext uri="{BB962C8B-B14F-4D97-AF65-F5344CB8AC3E}">
        <p14:creationId xmlns:p14="http://schemas.microsoft.com/office/powerpoint/2010/main" val="126495170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1389930"/>
            <a:ext cx="10767696" cy="5468071"/>
          </a:xfrm>
        </p:spPr>
        <p:txBody>
          <a:bodyPr>
            <a:normAutofit/>
          </a:bodyPr>
          <a:lstStyle/>
          <a:p>
            <a:r>
              <a:rPr lang="en-US" sz="2400" dirty="0"/>
              <a:t>These slides, answers to the questions posed during this webinar, notes: </a:t>
            </a:r>
          </a:p>
          <a:p>
            <a:pPr marL="109728" indent="0" algn="ctr">
              <a:buNone/>
            </a:pPr>
            <a:r>
              <a:rPr lang="en-US" sz="2000" u="sng" dirty="0">
                <a:hlinkClick r:id="rId3"/>
              </a:rPr>
              <a:t>http://views.cira.colostate.edu/wiki/wiki/11202</a:t>
            </a:r>
            <a:r>
              <a:rPr lang="en-US" sz="2000" u="sng" dirty="0"/>
              <a:t> </a:t>
            </a:r>
          </a:p>
          <a:p>
            <a:pPr>
              <a:spcBef>
                <a:spcPts val="600"/>
              </a:spcBef>
            </a:pPr>
            <a:r>
              <a:rPr lang="en-US" sz="2400" dirty="0"/>
              <a:t>Main National Inventory Collaborative Wiki includes workgroup wikis, documentation, etc:</a:t>
            </a:r>
            <a:endParaRPr lang="en-US" sz="2400" dirty="0">
              <a:hlinkClick r:id="" action="ppaction://noaction"/>
            </a:endParaRPr>
          </a:p>
          <a:p>
            <a:pPr marL="109728" indent="0" algn="ctr">
              <a:buNone/>
            </a:pPr>
            <a:r>
              <a:rPr lang="en-US" sz="2000" dirty="0">
                <a:hlinkClick r:id="rId4"/>
              </a:rPr>
              <a:t>http://views.cira.colostate.edu/wiki/wiki/9169</a:t>
            </a:r>
            <a:endParaRPr lang="en-US" sz="2000" dirty="0"/>
          </a:p>
          <a:p>
            <a:r>
              <a:rPr lang="en-US" sz="2400" dirty="0"/>
              <a:t>LADCO Plot Viewer</a:t>
            </a:r>
            <a:r>
              <a:rPr lang="en-US" sz="2400" dirty="0">
                <a:hlinkClick r:id="rId5"/>
              </a:rPr>
              <a:t> </a:t>
            </a:r>
          </a:p>
          <a:p>
            <a:pPr marL="109728" indent="0" algn="ctr">
              <a:buNone/>
            </a:pPr>
            <a:r>
              <a:rPr lang="en-US" sz="2000" dirty="0">
                <a:hlinkClick r:id="rId5"/>
              </a:rPr>
              <a:t>https://www.ladco.org/technical/modeling-results/2016-inventory-collaborative/</a:t>
            </a:r>
            <a:endParaRPr lang="en-US" sz="2000" dirty="0"/>
          </a:p>
          <a:p>
            <a:r>
              <a:rPr lang="en-US" sz="2400" dirty="0"/>
              <a:t>IWDW Interactive Plotting Tool</a:t>
            </a:r>
          </a:p>
          <a:p>
            <a:pPr marL="109728" indent="0" algn="ctr">
              <a:buNone/>
            </a:pPr>
            <a:r>
              <a:rPr lang="en-US" sz="2000" dirty="0">
                <a:hlinkClick r:id="rId6"/>
              </a:rPr>
              <a:t>http://vibe.cira.colostate.edu/iwdwx/Emissions/2016EMP</a:t>
            </a:r>
            <a:endParaRPr lang="en-US" sz="2000" dirty="0"/>
          </a:p>
          <a:p>
            <a:pPr marL="109728" indent="0">
              <a:buNone/>
            </a:pPr>
            <a:endParaRPr lang="en-US" sz="2400" dirty="0"/>
          </a:p>
          <a:p>
            <a:pPr marL="109728" indent="0">
              <a:buNone/>
            </a:pPr>
            <a:endParaRPr lang="en-US" sz="2000" dirty="0"/>
          </a:p>
        </p:txBody>
      </p:sp>
      <p:sp>
        <p:nvSpPr>
          <p:cNvPr id="3" name="Slide Number Placeholder 2"/>
          <p:cNvSpPr>
            <a:spLocks noGrp="1"/>
          </p:cNvSpPr>
          <p:nvPr>
            <p:ph type="sldNum" sz="quarter" idx="12"/>
          </p:nvPr>
        </p:nvSpPr>
        <p:spPr/>
        <p:txBody>
          <a:bodyPr/>
          <a:lstStyle/>
          <a:p>
            <a:fld id="{61C894BD-DCE2-4A96-A9AF-225BBEAC2A40}" type="slidenum">
              <a:rPr lang="en-US" smtClean="0"/>
              <a:pPr/>
              <a:t>114</a:t>
            </a:fld>
            <a:endParaRPr lang="en-US"/>
          </a:p>
        </p:txBody>
      </p:sp>
      <p:sp>
        <p:nvSpPr>
          <p:cNvPr id="4" name="Title 3"/>
          <p:cNvSpPr>
            <a:spLocks noGrp="1"/>
          </p:cNvSpPr>
          <p:nvPr>
            <p:ph type="title"/>
          </p:nvPr>
        </p:nvSpPr>
        <p:spPr/>
        <p:txBody>
          <a:bodyPr>
            <a:normAutofit/>
          </a:bodyPr>
          <a:lstStyle/>
          <a:p>
            <a:r>
              <a:rPr lang="en-US" dirty="0"/>
              <a:t>Inventory Collaborative Wiki Links</a:t>
            </a:r>
          </a:p>
        </p:txBody>
      </p:sp>
    </p:spTree>
    <p:extLst>
      <p:ext uri="{BB962C8B-B14F-4D97-AF65-F5344CB8AC3E}">
        <p14:creationId xmlns:p14="http://schemas.microsoft.com/office/powerpoint/2010/main" val="13746698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3D2935-076F-47F4-8F41-6C8EA93292DC}"/>
              </a:ext>
            </a:extLst>
          </p:cNvPr>
          <p:cNvSpPr txBox="1"/>
          <p:nvPr/>
        </p:nvSpPr>
        <p:spPr>
          <a:xfrm>
            <a:off x="1319213" y="267957"/>
            <a:ext cx="9144000" cy="523220"/>
          </a:xfrm>
          <a:prstGeom prst="rect">
            <a:avLst/>
          </a:prstGeom>
          <a:noFill/>
        </p:spPr>
        <p:txBody>
          <a:bodyPr wrap="square" rtlCol="0">
            <a:spAutoFit/>
          </a:bodyPr>
          <a:lstStyle/>
          <a:p>
            <a:r>
              <a:rPr lang="en-US" sz="2800" b="1" dirty="0">
                <a:solidFill>
                  <a:schemeClr val="tx2"/>
                </a:solidFill>
                <a:latin typeface="+mj-lt"/>
                <a:cs typeface="Times New Roman" panose="02020603050405020304" pitchFamily="18" charset="0"/>
              </a:rPr>
              <a:t>Requesting Modeling Platform Data from the IWDW</a:t>
            </a:r>
            <a:endParaRPr lang="en-US" sz="1600" b="1" i="1" dirty="0">
              <a:solidFill>
                <a:schemeClr val="tx2"/>
              </a:solidFill>
              <a:latin typeface="+mj-lt"/>
              <a:cs typeface="Times New Roman" panose="02020603050405020304" pitchFamily="18" charset="0"/>
            </a:endParaRPr>
          </a:p>
        </p:txBody>
      </p:sp>
      <p:pic>
        <p:nvPicPr>
          <p:cNvPr id="6" name="Picture 5">
            <a:extLst>
              <a:ext uri="{FF2B5EF4-FFF2-40B4-BE49-F238E27FC236}">
                <a16:creationId xmlns:a16="http://schemas.microsoft.com/office/drawing/2014/main" id="{8D55E634-20F5-4F2C-AB8D-68EED4A68724}"/>
              </a:ext>
            </a:extLst>
          </p:cNvPr>
          <p:cNvPicPr>
            <a:picLocks noChangeAspect="1"/>
          </p:cNvPicPr>
          <p:nvPr/>
        </p:nvPicPr>
        <p:blipFill>
          <a:blip r:embed="rId2"/>
          <a:stretch>
            <a:fillRect/>
          </a:stretch>
        </p:blipFill>
        <p:spPr>
          <a:xfrm>
            <a:off x="2438401" y="773961"/>
            <a:ext cx="6905625" cy="5895975"/>
          </a:xfrm>
          <a:prstGeom prst="rect">
            <a:avLst/>
          </a:prstGeom>
        </p:spPr>
      </p:pic>
      <p:sp>
        <p:nvSpPr>
          <p:cNvPr id="4" name="Slide Number Placeholder 3">
            <a:extLst>
              <a:ext uri="{FF2B5EF4-FFF2-40B4-BE49-F238E27FC236}">
                <a16:creationId xmlns:a16="http://schemas.microsoft.com/office/drawing/2014/main" id="{0E619DD4-7206-4D47-B2AC-27115A28FAEF}"/>
              </a:ext>
            </a:extLst>
          </p:cNvPr>
          <p:cNvSpPr>
            <a:spLocks noGrp="1"/>
          </p:cNvSpPr>
          <p:nvPr>
            <p:ph type="sldNum" sz="quarter" idx="12"/>
          </p:nvPr>
        </p:nvSpPr>
        <p:spPr/>
        <p:txBody>
          <a:bodyPr/>
          <a:lstStyle/>
          <a:p>
            <a:fld id="{9443E677-3BEE-4081-B3F1-3D00D0C160F5}" type="slidenum">
              <a:rPr lang="en-US" smtClean="0"/>
              <a:t>12</a:t>
            </a:fld>
            <a:endParaRPr lang="en-US"/>
          </a:p>
        </p:txBody>
      </p:sp>
    </p:spTree>
    <p:extLst>
      <p:ext uri="{BB962C8B-B14F-4D97-AF65-F5344CB8AC3E}">
        <p14:creationId xmlns:p14="http://schemas.microsoft.com/office/powerpoint/2010/main" val="38370048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3D2935-076F-47F4-8F41-6C8EA93292DC}"/>
              </a:ext>
            </a:extLst>
          </p:cNvPr>
          <p:cNvSpPr txBox="1"/>
          <p:nvPr/>
        </p:nvSpPr>
        <p:spPr>
          <a:xfrm>
            <a:off x="1524000" y="353082"/>
            <a:ext cx="9144000" cy="523220"/>
          </a:xfrm>
          <a:prstGeom prst="rect">
            <a:avLst/>
          </a:prstGeom>
          <a:noFill/>
        </p:spPr>
        <p:txBody>
          <a:bodyPr wrap="square" rtlCol="0">
            <a:spAutoFit/>
          </a:bodyPr>
          <a:lstStyle/>
          <a:p>
            <a:pPr algn="ctr"/>
            <a:r>
              <a:rPr lang="en-US" sz="2800" b="1" dirty="0">
                <a:solidFill>
                  <a:schemeClr val="tx2"/>
                </a:solidFill>
                <a:latin typeface="+mj-lt"/>
                <a:cs typeface="Times New Roman" panose="02020603050405020304" pitchFamily="18" charset="0"/>
              </a:rPr>
              <a:t>Requesting Modeling Platform Data from the IWDW</a:t>
            </a:r>
            <a:endParaRPr lang="en-US" sz="1600" b="1" i="1" dirty="0">
              <a:solidFill>
                <a:schemeClr val="tx2"/>
              </a:solidFill>
              <a:latin typeface="+mj-lt"/>
              <a:cs typeface="Times New Roman" panose="02020603050405020304" pitchFamily="18" charset="0"/>
            </a:endParaRPr>
          </a:p>
        </p:txBody>
      </p:sp>
      <p:pic>
        <p:nvPicPr>
          <p:cNvPr id="2" name="Picture 1">
            <a:extLst>
              <a:ext uri="{FF2B5EF4-FFF2-40B4-BE49-F238E27FC236}">
                <a16:creationId xmlns:a16="http://schemas.microsoft.com/office/drawing/2014/main" id="{5A65978C-16E0-4B89-90C3-7E065B7E8358}"/>
              </a:ext>
            </a:extLst>
          </p:cNvPr>
          <p:cNvPicPr>
            <a:picLocks noChangeAspect="1"/>
          </p:cNvPicPr>
          <p:nvPr/>
        </p:nvPicPr>
        <p:blipFill>
          <a:blip r:embed="rId2"/>
          <a:stretch>
            <a:fillRect/>
          </a:stretch>
        </p:blipFill>
        <p:spPr>
          <a:xfrm>
            <a:off x="2212181" y="1219201"/>
            <a:ext cx="7767638" cy="2487621"/>
          </a:xfrm>
          <a:prstGeom prst="rect">
            <a:avLst/>
          </a:prstGeom>
        </p:spPr>
      </p:pic>
      <p:sp>
        <p:nvSpPr>
          <p:cNvPr id="7" name="Speech Bubble: Rectangle with Corners Rounded 6">
            <a:extLst>
              <a:ext uri="{FF2B5EF4-FFF2-40B4-BE49-F238E27FC236}">
                <a16:creationId xmlns:a16="http://schemas.microsoft.com/office/drawing/2014/main" id="{2E43897E-43AB-4C11-99C2-6A0D1FED55D0}"/>
              </a:ext>
            </a:extLst>
          </p:cNvPr>
          <p:cNvSpPr/>
          <p:nvPr/>
        </p:nvSpPr>
        <p:spPr>
          <a:xfrm>
            <a:off x="4419600" y="3706822"/>
            <a:ext cx="2197608" cy="321755"/>
          </a:xfrm>
          <a:prstGeom prst="wedgeRoundRectCallout">
            <a:avLst>
              <a:gd name="adj1" fmla="val -69083"/>
              <a:gd name="adj2" fmla="val -137724"/>
              <a:gd name="adj3" fmla="val 16667"/>
            </a:avLst>
          </a:prstGeom>
          <a:solidFill>
            <a:srgbClr val="FFFFCC"/>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0" rIns="91440" bIns="0" rtlCol="0" anchor="ctr"/>
          <a:lstStyle/>
          <a:p>
            <a:pPr algn="ctr">
              <a:defRPr/>
            </a:pPr>
            <a:r>
              <a:rPr lang="en-US" sz="900" dirty="0">
                <a:solidFill>
                  <a:prstClr val="black">
                    <a:lumMod val="85000"/>
                    <a:lumOff val="15000"/>
                  </a:prstClr>
                </a:solidFill>
                <a:latin typeface="Calibri"/>
              </a:rPr>
              <a:t>Accept our basic “data use” agreement</a:t>
            </a:r>
          </a:p>
        </p:txBody>
      </p:sp>
      <p:pic>
        <p:nvPicPr>
          <p:cNvPr id="3" name="Picture 2">
            <a:extLst>
              <a:ext uri="{FF2B5EF4-FFF2-40B4-BE49-F238E27FC236}">
                <a16:creationId xmlns:a16="http://schemas.microsoft.com/office/drawing/2014/main" id="{65693178-B5CF-44D6-ACB4-33176E78C08C}"/>
              </a:ext>
            </a:extLst>
          </p:cNvPr>
          <p:cNvPicPr>
            <a:picLocks noChangeAspect="1"/>
          </p:cNvPicPr>
          <p:nvPr/>
        </p:nvPicPr>
        <p:blipFill>
          <a:blip r:embed="rId3"/>
          <a:stretch>
            <a:fillRect/>
          </a:stretch>
        </p:blipFill>
        <p:spPr>
          <a:xfrm>
            <a:off x="2212181" y="4392621"/>
            <a:ext cx="7678221" cy="1447800"/>
          </a:xfrm>
          <a:prstGeom prst="rect">
            <a:avLst/>
          </a:prstGeom>
        </p:spPr>
      </p:pic>
      <p:sp>
        <p:nvSpPr>
          <p:cNvPr id="8" name="Speech Bubble: Rectangle with Corners Rounded 7">
            <a:extLst>
              <a:ext uri="{FF2B5EF4-FFF2-40B4-BE49-F238E27FC236}">
                <a16:creationId xmlns:a16="http://schemas.microsoft.com/office/drawing/2014/main" id="{CA2120A3-7B89-4F00-B22E-74C4DE09D159}"/>
              </a:ext>
            </a:extLst>
          </p:cNvPr>
          <p:cNvSpPr/>
          <p:nvPr/>
        </p:nvSpPr>
        <p:spPr>
          <a:xfrm>
            <a:off x="3581400" y="5872688"/>
            <a:ext cx="1295400" cy="321755"/>
          </a:xfrm>
          <a:prstGeom prst="wedgeRoundRectCallout">
            <a:avLst>
              <a:gd name="adj1" fmla="val -69083"/>
              <a:gd name="adj2" fmla="val -137724"/>
              <a:gd name="adj3" fmla="val 16667"/>
            </a:avLst>
          </a:prstGeom>
          <a:solidFill>
            <a:srgbClr val="FFFFCC"/>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0" rIns="91440" bIns="0" rtlCol="0" anchor="ctr"/>
          <a:lstStyle/>
          <a:p>
            <a:pPr algn="ctr">
              <a:defRPr/>
            </a:pPr>
            <a:r>
              <a:rPr lang="en-US" sz="900" dirty="0">
                <a:solidFill>
                  <a:prstClr val="black">
                    <a:lumMod val="85000"/>
                    <a:lumOff val="15000"/>
                  </a:prstClr>
                </a:solidFill>
                <a:latin typeface="Calibri"/>
              </a:rPr>
              <a:t>Submit your request</a:t>
            </a:r>
          </a:p>
        </p:txBody>
      </p:sp>
      <p:sp>
        <p:nvSpPr>
          <p:cNvPr id="4" name="Slide Number Placeholder 3">
            <a:extLst>
              <a:ext uri="{FF2B5EF4-FFF2-40B4-BE49-F238E27FC236}">
                <a16:creationId xmlns:a16="http://schemas.microsoft.com/office/drawing/2014/main" id="{A54216B2-9A46-614A-B997-B953981D0308}"/>
              </a:ext>
            </a:extLst>
          </p:cNvPr>
          <p:cNvSpPr>
            <a:spLocks noGrp="1"/>
          </p:cNvSpPr>
          <p:nvPr>
            <p:ph type="sldNum" sz="quarter" idx="12"/>
          </p:nvPr>
        </p:nvSpPr>
        <p:spPr/>
        <p:txBody>
          <a:bodyPr/>
          <a:lstStyle/>
          <a:p>
            <a:fld id="{9443E677-3BEE-4081-B3F1-3D00D0C160F5}" type="slidenum">
              <a:rPr lang="en-US" smtClean="0"/>
              <a:t>13</a:t>
            </a:fld>
            <a:endParaRPr lang="en-US"/>
          </a:p>
        </p:txBody>
      </p:sp>
    </p:spTree>
    <p:extLst>
      <p:ext uri="{BB962C8B-B14F-4D97-AF65-F5344CB8AC3E}">
        <p14:creationId xmlns:p14="http://schemas.microsoft.com/office/powerpoint/2010/main" val="22759278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3D2935-076F-47F4-8F41-6C8EA93292DC}"/>
              </a:ext>
            </a:extLst>
          </p:cNvPr>
          <p:cNvSpPr txBox="1"/>
          <p:nvPr/>
        </p:nvSpPr>
        <p:spPr>
          <a:xfrm>
            <a:off x="1066800" y="304800"/>
            <a:ext cx="10287000" cy="584775"/>
          </a:xfrm>
          <a:prstGeom prst="rect">
            <a:avLst/>
          </a:prstGeom>
          <a:noFill/>
        </p:spPr>
        <p:txBody>
          <a:bodyPr wrap="square" rtlCol="0">
            <a:spAutoFit/>
          </a:bodyPr>
          <a:lstStyle/>
          <a:p>
            <a:pPr algn="ctr"/>
            <a:r>
              <a:rPr lang="en-US" sz="3200" b="1" dirty="0">
                <a:solidFill>
                  <a:schemeClr val="tx2"/>
                </a:solidFill>
                <a:latin typeface="+mj-lt"/>
                <a:cs typeface="Times New Roman" panose="02020603050405020304" pitchFamily="18" charset="0"/>
              </a:rPr>
              <a:t>Some notes about the IWDW Data Request process</a:t>
            </a:r>
            <a:endParaRPr lang="en-US" b="1" i="1" dirty="0">
              <a:solidFill>
                <a:schemeClr val="tx2"/>
              </a:solidFill>
              <a:latin typeface="+mj-lt"/>
              <a:cs typeface="Times New Roman" panose="02020603050405020304" pitchFamily="18" charset="0"/>
            </a:endParaRPr>
          </a:p>
        </p:txBody>
      </p:sp>
      <p:sp>
        <p:nvSpPr>
          <p:cNvPr id="4" name="TextBox 3">
            <a:extLst>
              <a:ext uri="{FF2B5EF4-FFF2-40B4-BE49-F238E27FC236}">
                <a16:creationId xmlns:a16="http://schemas.microsoft.com/office/drawing/2014/main" id="{20F67E08-2A03-493E-90D3-579858FCF1E4}"/>
              </a:ext>
            </a:extLst>
          </p:cNvPr>
          <p:cNvSpPr txBox="1"/>
          <p:nvPr/>
        </p:nvSpPr>
        <p:spPr>
          <a:xfrm>
            <a:off x="838200" y="1066801"/>
            <a:ext cx="10744200" cy="4847481"/>
          </a:xfrm>
          <a:prstGeom prst="rect">
            <a:avLst/>
          </a:prstGeom>
          <a:solidFill>
            <a:schemeClr val="bg1"/>
          </a:solidFill>
        </p:spPr>
        <p:txBody>
          <a:bodyPr wrap="square" rtlCol="0">
            <a:spAutoFit/>
          </a:bodyPr>
          <a:lstStyle/>
          <a:p>
            <a:pPr marL="285750" indent="-285750">
              <a:spcAft>
                <a:spcPts val="600"/>
              </a:spcAft>
              <a:buFont typeface="Arial" panose="020B0604020202020204" pitchFamily="34" charset="0"/>
              <a:buChar char="•"/>
            </a:pPr>
            <a:r>
              <a:rPr lang="en-US" sz="2400" dirty="0">
                <a:solidFill>
                  <a:schemeClr val="accent1">
                    <a:lumMod val="75000"/>
                  </a:schemeClr>
                </a:solidFill>
                <a:cs typeface="Times New Roman" panose="02020603050405020304" pitchFamily="18" charset="0"/>
              </a:rPr>
              <a:t>Response times can vary greatly for:</a:t>
            </a:r>
          </a:p>
          <a:p>
            <a:pPr marL="742950" lvl="1" indent="-285750">
              <a:spcAft>
                <a:spcPts val="600"/>
              </a:spcAft>
              <a:buFont typeface="Arial" panose="020B0604020202020204" pitchFamily="34" charset="0"/>
              <a:buChar char="•"/>
            </a:pPr>
            <a:r>
              <a:rPr lang="en-US" sz="2000" dirty="0">
                <a:solidFill>
                  <a:schemeClr val="accent1">
                    <a:lumMod val="75000"/>
                  </a:schemeClr>
                </a:solidFill>
                <a:cs typeface="Times New Roman" panose="02020603050405020304" pitchFamily="18" charset="0"/>
              </a:rPr>
              <a:t>Non-sponsor platforms</a:t>
            </a:r>
          </a:p>
          <a:p>
            <a:pPr marL="741363" lvl="2">
              <a:spcAft>
                <a:spcPts val="600"/>
              </a:spcAft>
            </a:pPr>
            <a:r>
              <a:rPr lang="en-US" dirty="0">
                <a:cs typeface="Times New Roman" panose="02020603050405020304" pitchFamily="18" charset="0"/>
              </a:rPr>
              <a:t>Many requests will be filled the same day unless the request is for a modeling platform not funded by our sponsors (BLM, USFS, NPS) – in that case, priority must be given to sponsor-funded activities and data requests. </a:t>
            </a:r>
          </a:p>
          <a:p>
            <a:pPr marL="746125" lvl="2" indent="-284163">
              <a:spcAft>
                <a:spcPts val="600"/>
              </a:spcAft>
              <a:buFont typeface="Arial" panose="020B0604020202020204" pitchFamily="34" charset="0"/>
              <a:buChar char="•"/>
            </a:pPr>
            <a:r>
              <a:rPr lang="en-US" sz="2000" dirty="0">
                <a:solidFill>
                  <a:schemeClr val="accent1">
                    <a:lumMod val="75000"/>
                  </a:schemeClr>
                </a:solidFill>
                <a:cs typeface="Times New Roman" panose="02020603050405020304" pitchFamily="18" charset="0"/>
              </a:rPr>
              <a:t>Very large volumes of data</a:t>
            </a:r>
          </a:p>
          <a:p>
            <a:pPr marL="741363" lvl="2">
              <a:spcAft>
                <a:spcPts val="600"/>
              </a:spcAft>
            </a:pPr>
            <a:r>
              <a:rPr lang="en-US" dirty="0">
                <a:cs typeface="Times New Roman" panose="02020603050405020304" pitchFamily="18" charset="0"/>
              </a:rPr>
              <a:t>Requests that involve very large volumes of data that cannot be easily serviced via SFTP must be manually shipped on physical hard drives.</a:t>
            </a:r>
          </a:p>
          <a:p>
            <a:pPr marL="285750" indent="-285750">
              <a:spcAft>
                <a:spcPts val="600"/>
              </a:spcAft>
              <a:buFont typeface="Arial" panose="020B0604020202020204" pitchFamily="34" charset="0"/>
              <a:buChar char="•"/>
            </a:pPr>
            <a:r>
              <a:rPr lang="en-US" sz="2400" dirty="0">
                <a:solidFill>
                  <a:schemeClr val="accent1">
                    <a:lumMod val="75000"/>
                  </a:schemeClr>
                </a:solidFill>
                <a:cs typeface="Times New Roman" panose="02020603050405020304" pitchFamily="18" charset="0"/>
              </a:rPr>
              <a:t>SFTP is the preferred method of data transfer</a:t>
            </a:r>
          </a:p>
          <a:p>
            <a:pPr marL="284163" lvl="1">
              <a:spcAft>
                <a:spcPts val="600"/>
              </a:spcAft>
            </a:pPr>
            <a:r>
              <a:rPr lang="en-US" dirty="0">
                <a:cs typeface="Times New Roman" panose="02020603050405020304" pitchFamily="18" charset="0"/>
              </a:rPr>
              <a:t>In the case of requests that can be serviced online, the recommended method of data is the Secure File Transfer Protocol (SFTP)</a:t>
            </a:r>
          </a:p>
          <a:p>
            <a:pPr marL="285750" indent="-285750">
              <a:buFont typeface="Arial" panose="020B0604020202020204" pitchFamily="34" charset="0"/>
              <a:buChar char="•"/>
            </a:pPr>
            <a:r>
              <a:rPr lang="en-US" sz="2400" dirty="0">
                <a:solidFill>
                  <a:schemeClr val="accent1">
                    <a:lumMod val="75000"/>
                  </a:schemeClr>
                </a:solidFill>
                <a:cs typeface="Times New Roman" panose="02020603050405020304" pitchFamily="18" charset="0"/>
              </a:rPr>
              <a:t>Online transfer times can vary greatly</a:t>
            </a:r>
          </a:p>
          <a:p>
            <a:pPr marL="284163" lvl="1"/>
            <a:r>
              <a:rPr lang="en-US" dirty="0">
                <a:cs typeface="Times New Roman" panose="02020603050405020304" pitchFamily="18" charset="0"/>
              </a:rPr>
              <a:t>The outgoing connection from the IWDW is a high-bandwidth, high-speed fiber optic connection</a:t>
            </a:r>
          </a:p>
        </p:txBody>
      </p:sp>
      <p:sp>
        <p:nvSpPr>
          <p:cNvPr id="2" name="Slide Number Placeholder 1">
            <a:extLst>
              <a:ext uri="{FF2B5EF4-FFF2-40B4-BE49-F238E27FC236}">
                <a16:creationId xmlns:a16="http://schemas.microsoft.com/office/drawing/2014/main" id="{EEF222E9-3043-F540-83D6-42E52B985B39}"/>
              </a:ext>
            </a:extLst>
          </p:cNvPr>
          <p:cNvSpPr>
            <a:spLocks noGrp="1"/>
          </p:cNvSpPr>
          <p:nvPr>
            <p:ph type="sldNum" sz="quarter" idx="12"/>
          </p:nvPr>
        </p:nvSpPr>
        <p:spPr/>
        <p:txBody>
          <a:bodyPr/>
          <a:lstStyle/>
          <a:p>
            <a:fld id="{9443E677-3BEE-4081-B3F1-3D00D0C160F5}" type="slidenum">
              <a:rPr lang="en-US" smtClean="0"/>
              <a:t>14</a:t>
            </a:fld>
            <a:endParaRPr lang="en-US"/>
          </a:p>
        </p:txBody>
      </p:sp>
    </p:spTree>
    <p:extLst>
      <p:ext uri="{BB962C8B-B14F-4D97-AF65-F5344CB8AC3E}">
        <p14:creationId xmlns:p14="http://schemas.microsoft.com/office/powerpoint/2010/main" val="30257013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4651A0-462B-4A4A-A991-24CD968EE914}"/>
              </a:ext>
            </a:extLst>
          </p:cNvPr>
          <p:cNvPicPr>
            <a:picLocks noChangeAspect="1"/>
          </p:cNvPicPr>
          <p:nvPr/>
        </p:nvPicPr>
        <p:blipFill>
          <a:blip r:embed="rId3"/>
          <a:stretch>
            <a:fillRect/>
          </a:stretch>
        </p:blipFill>
        <p:spPr>
          <a:xfrm>
            <a:off x="1860678" y="685800"/>
            <a:ext cx="8470645" cy="5960192"/>
          </a:xfrm>
          <a:prstGeom prst="rect">
            <a:avLst/>
          </a:prstGeom>
        </p:spPr>
      </p:pic>
      <p:sp>
        <p:nvSpPr>
          <p:cNvPr id="3" name="TextBox 2">
            <a:extLst>
              <a:ext uri="{FF2B5EF4-FFF2-40B4-BE49-F238E27FC236}">
                <a16:creationId xmlns:a16="http://schemas.microsoft.com/office/drawing/2014/main" id="{71B13DFF-3B74-4F9F-9E6A-73B6D3413F5C}"/>
              </a:ext>
            </a:extLst>
          </p:cNvPr>
          <p:cNvSpPr txBox="1"/>
          <p:nvPr/>
        </p:nvSpPr>
        <p:spPr>
          <a:xfrm>
            <a:off x="1698812" y="68416"/>
            <a:ext cx="8839200" cy="523220"/>
          </a:xfrm>
          <a:prstGeom prst="rect">
            <a:avLst/>
          </a:prstGeom>
          <a:noFill/>
        </p:spPr>
        <p:txBody>
          <a:bodyPr wrap="square" rtlCol="0">
            <a:spAutoFit/>
          </a:bodyPr>
          <a:lstStyle/>
          <a:p>
            <a:pPr algn="ctr"/>
            <a:r>
              <a:rPr lang="en-US" sz="2800" b="1" dirty="0">
                <a:solidFill>
                  <a:schemeClr val="tx2"/>
                </a:solidFill>
                <a:latin typeface="+mj-lt"/>
                <a:cs typeface="Times New Roman" panose="02020603050405020304" pitchFamily="18" charset="0"/>
              </a:rPr>
              <a:t>About 45 2016v1 requests have been made so far</a:t>
            </a:r>
            <a:endParaRPr lang="en-US" sz="1600" b="1" i="1" dirty="0">
              <a:solidFill>
                <a:schemeClr val="tx2"/>
              </a:solidFill>
              <a:latin typeface="+mj-lt"/>
              <a:cs typeface="Times New Roman" panose="02020603050405020304" pitchFamily="18" charset="0"/>
            </a:endParaRPr>
          </a:p>
        </p:txBody>
      </p:sp>
      <p:sp>
        <p:nvSpPr>
          <p:cNvPr id="4" name="Slide Number Placeholder 3">
            <a:extLst>
              <a:ext uri="{FF2B5EF4-FFF2-40B4-BE49-F238E27FC236}">
                <a16:creationId xmlns:a16="http://schemas.microsoft.com/office/drawing/2014/main" id="{38F54B42-9A46-F04B-9DBD-D683D6D2A90E}"/>
              </a:ext>
            </a:extLst>
          </p:cNvPr>
          <p:cNvSpPr>
            <a:spLocks noGrp="1"/>
          </p:cNvSpPr>
          <p:nvPr>
            <p:ph type="sldNum" sz="quarter" idx="12"/>
          </p:nvPr>
        </p:nvSpPr>
        <p:spPr/>
        <p:txBody>
          <a:bodyPr/>
          <a:lstStyle/>
          <a:p>
            <a:fld id="{9443E677-3BEE-4081-B3F1-3D00D0C160F5}" type="slidenum">
              <a:rPr lang="en-US" smtClean="0"/>
              <a:t>15</a:t>
            </a:fld>
            <a:endParaRPr lang="en-US"/>
          </a:p>
        </p:txBody>
      </p:sp>
    </p:spTree>
    <p:extLst>
      <p:ext uri="{BB962C8B-B14F-4D97-AF65-F5344CB8AC3E}">
        <p14:creationId xmlns:p14="http://schemas.microsoft.com/office/powerpoint/2010/main" val="23630514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52600" y="1143000"/>
            <a:ext cx="8229600" cy="5112548"/>
          </a:xfrm>
        </p:spPr>
        <p:txBody>
          <a:bodyPr>
            <a:normAutofit lnSpcReduction="10000"/>
          </a:bodyPr>
          <a:lstStyle/>
          <a:p>
            <a:pPr>
              <a:lnSpc>
                <a:spcPct val="120000"/>
              </a:lnSpc>
            </a:pPr>
            <a:r>
              <a:rPr lang="en-US" sz="2000" dirty="0"/>
              <a:t>EGUs</a:t>
            </a:r>
          </a:p>
          <a:p>
            <a:pPr>
              <a:lnSpc>
                <a:spcPct val="120000"/>
              </a:lnSpc>
            </a:pPr>
            <a:r>
              <a:rPr lang="en-US" sz="2000" dirty="0"/>
              <a:t>Non-EGU Point </a:t>
            </a:r>
          </a:p>
          <a:p>
            <a:pPr>
              <a:lnSpc>
                <a:spcPct val="120000"/>
              </a:lnSpc>
            </a:pPr>
            <a:r>
              <a:rPr lang="en-US" sz="2000" dirty="0"/>
              <a:t>Nonpoint</a:t>
            </a:r>
          </a:p>
          <a:p>
            <a:pPr>
              <a:lnSpc>
                <a:spcPct val="120000"/>
              </a:lnSpc>
            </a:pPr>
            <a:r>
              <a:rPr lang="en-US" sz="2000" dirty="0"/>
              <a:t>Oil and gas sources (point and nonpoint)</a:t>
            </a:r>
          </a:p>
          <a:p>
            <a:pPr>
              <a:lnSpc>
                <a:spcPct val="120000"/>
              </a:lnSpc>
            </a:pPr>
            <a:r>
              <a:rPr lang="en-US" sz="2000" dirty="0"/>
              <a:t>Onroad</a:t>
            </a:r>
          </a:p>
          <a:p>
            <a:pPr>
              <a:lnSpc>
                <a:spcPct val="120000"/>
              </a:lnSpc>
            </a:pPr>
            <a:r>
              <a:rPr lang="en-US" sz="2000" dirty="0"/>
              <a:t>Commercial Marine Vessels (CMV)</a:t>
            </a:r>
          </a:p>
          <a:p>
            <a:pPr>
              <a:lnSpc>
                <a:spcPct val="120000"/>
              </a:lnSpc>
            </a:pPr>
            <a:r>
              <a:rPr lang="en-US" sz="2000" dirty="0"/>
              <a:t>Nonroad</a:t>
            </a:r>
          </a:p>
          <a:p>
            <a:pPr>
              <a:lnSpc>
                <a:spcPct val="120000"/>
              </a:lnSpc>
            </a:pPr>
            <a:r>
              <a:rPr lang="en-US" sz="2000" dirty="0"/>
              <a:t>Rail</a:t>
            </a:r>
          </a:p>
          <a:p>
            <a:pPr>
              <a:lnSpc>
                <a:spcPct val="120000"/>
              </a:lnSpc>
            </a:pPr>
            <a:r>
              <a:rPr lang="en-US" sz="2000" dirty="0" err="1"/>
              <a:t>Biogenics</a:t>
            </a:r>
            <a:endParaRPr lang="en-US" sz="2000" dirty="0"/>
          </a:p>
          <a:p>
            <a:pPr>
              <a:lnSpc>
                <a:spcPct val="120000"/>
              </a:lnSpc>
            </a:pPr>
            <a:r>
              <a:rPr lang="en-US" sz="2000" dirty="0"/>
              <a:t>Fires</a:t>
            </a:r>
          </a:p>
          <a:p>
            <a:pPr>
              <a:lnSpc>
                <a:spcPct val="120000"/>
              </a:lnSpc>
            </a:pPr>
            <a:r>
              <a:rPr lang="en-US" sz="2000" dirty="0"/>
              <a:t>Modeling</a:t>
            </a:r>
          </a:p>
          <a:p>
            <a:pPr>
              <a:lnSpc>
                <a:spcPct val="120000"/>
              </a:lnSpc>
            </a:pPr>
            <a:r>
              <a:rPr lang="en-US" sz="1800" dirty="0"/>
              <a:t>Wiki has more information and notes from each workgroup</a:t>
            </a:r>
          </a:p>
          <a:p>
            <a:pPr lvl="1">
              <a:lnSpc>
                <a:spcPct val="120000"/>
              </a:lnSpc>
            </a:pPr>
            <a:r>
              <a:rPr lang="en-US" sz="1600" dirty="0">
                <a:hlinkClick r:id="rId2"/>
              </a:rPr>
              <a:t>http://views.cira.colostate.edu/wiki/wiki/9169</a:t>
            </a:r>
            <a:r>
              <a:rPr lang="en-US" sz="1600" dirty="0"/>
              <a:t> </a:t>
            </a:r>
            <a:endParaRPr lang="en-US" sz="1800" dirty="0"/>
          </a:p>
          <a:p>
            <a:pPr>
              <a:lnSpc>
                <a:spcPct val="120000"/>
              </a:lnSpc>
            </a:pPr>
            <a:endParaRPr lang="en-US" sz="2000" dirty="0"/>
          </a:p>
        </p:txBody>
      </p:sp>
      <p:sp>
        <p:nvSpPr>
          <p:cNvPr id="3" name="Slide Number Placeholder 2"/>
          <p:cNvSpPr>
            <a:spLocks noGrp="1"/>
          </p:cNvSpPr>
          <p:nvPr>
            <p:ph type="sldNum" sz="quarter" idx="12"/>
          </p:nvPr>
        </p:nvSpPr>
        <p:spPr/>
        <p:txBody>
          <a:bodyPr/>
          <a:lstStyle/>
          <a:p>
            <a:fld id="{61C894BD-DCE2-4A96-A9AF-225BBEAC2A40}" type="slidenum">
              <a:rPr lang="en-US" smtClean="0"/>
              <a:pPr/>
              <a:t>16</a:t>
            </a:fld>
            <a:endParaRPr lang="en-US"/>
          </a:p>
        </p:txBody>
      </p:sp>
      <p:sp>
        <p:nvSpPr>
          <p:cNvPr id="4" name="Title 3"/>
          <p:cNvSpPr>
            <a:spLocks noGrp="1"/>
          </p:cNvSpPr>
          <p:nvPr>
            <p:ph type="title"/>
          </p:nvPr>
        </p:nvSpPr>
        <p:spPr>
          <a:xfrm>
            <a:off x="618781" y="152400"/>
            <a:ext cx="10972800" cy="1143000"/>
          </a:xfrm>
        </p:spPr>
        <p:txBody>
          <a:bodyPr>
            <a:normAutofit/>
          </a:bodyPr>
          <a:lstStyle/>
          <a:p>
            <a:r>
              <a:rPr lang="en-US" dirty="0"/>
              <a:t>Collaborative Workgroup Reports</a:t>
            </a:r>
          </a:p>
        </p:txBody>
      </p:sp>
    </p:spTree>
    <p:extLst>
      <p:ext uri="{BB962C8B-B14F-4D97-AF65-F5344CB8AC3E}">
        <p14:creationId xmlns:p14="http://schemas.microsoft.com/office/powerpoint/2010/main" val="26729487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53288" y="2968769"/>
            <a:ext cx="10896600" cy="3634880"/>
          </a:xfrm>
        </p:spPr>
        <p:txBody>
          <a:bodyPr>
            <a:normAutofit/>
          </a:bodyPr>
          <a:lstStyle/>
          <a:p>
            <a:r>
              <a:rPr lang="en-US" sz="2800" b="1" u="sng" dirty="0"/>
              <a:t>Co-leads</a:t>
            </a:r>
            <a:r>
              <a:rPr lang="en-US" sz="2800" dirty="0"/>
              <a:t>: Julie McDill (retired), Susan McCusker (MARAMA), Serpil Kayin (EPA CAMD), Alison Eyth (EPA OAQPS)</a:t>
            </a:r>
          </a:p>
          <a:p>
            <a:pPr marL="109728" indent="0">
              <a:buNone/>
            </a:pPr>
            <a:endParaRPr lang="en-US" sz="2800" dirty="0"/>
          </a:p>
          <a:p>
            <a:r>
              <a:rPr lang="en-US" sz="2800" b="1" u="sng" dirty="0"/>
              <a:t>Wiki</a:t>
            </a:r>
            <a:r>
              <a:rPr lang="en-US" sz="2800" dirty="0"/>
              <a:t>: </a:t>
            </a:r>
            <a:r>
              <a:rPr lang="en-US" sz="2400" dirty="0">
                <a:hlinkClick r:id="rId3"/>
              </a:rPr>
              <a:t>http://views.cira.colostate.edu/wiki/wiki/9174</a:t>
            </a:r>
            <a:endParaRPr lang="en-US" sz="2800" dirty="0"/>
          </a:p>
          <a:p>
            <a:pPr marL="109728" indent="0">
              <a:buNone/>
            </a:pPr>
            <a:endParaRPr lang="en-US" sz="2300" dirty="0"/>
          </a:p>
          <a:p>
            <a:endParaRPr lang="en-US" sz="2600" dirty="0"/>
          </a:p>
        </p:txBody>
      </p:sp>
      <p:sp>
        <p:nvSpPr>
          <p:cNvPr id="3" name="Slide Number Placeholder 2"/>
          <p:cNvSpPr>
            <a:spLocks noGrp="1"/>
          </p:cNvSpPr>
          <p:nvPr>
            <p:ph type="sldNum" sz="quarter" idx="12"/>
          </p:nvPr>
        </p:nvSpPr>
        <p:spPr/>
        <p:txBody>
          <a:bodyPr/>
          <a:lstStyle/>
          <a:p>
            <a:fld id="{61C894BD-DCE2-4A96-A9AF-225BBEAC2A40}" type="slidenum">
              <a:rPr lang="en-US" smtClean="0"/>
              <a:pPr/>
              <a:t>17</a:t>
            </a:fld>
            <a:endParaRPr lang="en-US"/>
          </a:p>
        </p:txBody>
      </p:sp>
      <p:sp>
        <p:nvSpPr>
          <p:cNvPr id="4" name="Title 3"/>
          <p:cNvSpPr>
            <a:spLocks noGrp="1"/>
          </p:cNvSpPr>
          <p:nvPr>
            <p:ph type="title"/>
          </p:nvPr>
        </p:nvSpPr>
        <p:spPr>
          <a:xfrm>
            <a:off x="1295400" y="977725"/>
            <a:ext cx="5486400" cy="1143000"/>
          </a:xfrm>
        </p:spPr>
        <p:txBody>
          <a:bodyPr>
            <a:noAutofit/>
          </a:bodyPr>
          <a:lstStyle/>
          <a:p>
            <a:pPr algn="ctr"/>
            <a:r>
              <a:rPr lang="en-US" sz="3600" dirty="0"/>
              <a:t>Electricity Generating  Units (EGU) Workgroup</a:t>
            </a:r>
          </a:p>
        </p:txBody>
      </p:sp>
      <p:pic>
        <p:nvPicPr>
          <p:cNvPr id="7" name="Picture 6">
            <a:extLst>
              <a:ext uri="{FF2B5EF4-FFF2-40B4-BE49-F238E27FC236}">
                <a16:creationId xmlns:a16="http://schemas.microsoft.com/office/drawing/2014/main" id="{2699C5AE-443F-2F40-937A-EE6BAE5FF1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0" y="281467"/>
            <a:ext cx="3007372" cy="226328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038917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266233"/>
            <a:ext cx="10920096" cy="5140456"/>
          </a:xfrm>
        </p:spPr>
        <p:txBody>
          <a:bodyPr>
            <a:noAutofit/>
          </a:bodyPr>
          <a:lstStyle/>
          <a:p>
            <a:r>
              <a:rPr lang="en-US" sz="2800" b="1" dirty="0"/>
              <a:t>Base Year Approach</a:t>
            </a:r>
          </a:p>
          <a:p>
            <a:pPr lvl="1"/>
            <a:r>
              <a:rPr lang="en-US" sz="2000" dirty="0"/>
              <a:t>Only a few updates from beta to v1</a:t>
            </a:r>
          </a:p>
          <a:p>
            <a:r>
              <a:rPr lang="en-US" sz="2800" b="1" dirty="0"/>
              <a:t>Comments received on beta</a:t>
            </a:r>
          </a:p>
          <a:p>
            <a:pPr lvl="1"/>
            <a:r>
              <a:rPr lang="en-US" sz="2000" dirty="0"/>
              <a:t>Data on NJ and Alaska EGUs</a:t>
            </a:r>
          </a:p>
          <a:p>
            <a:pPr lvl="1"/>
            <a:r>
              <a:rPr lang="en-US" sz="2000" dirty="0"/>
              <a:t>Updates to temporal profiles for some EGUs without CEMS in MARAMA states</a:t>
            </a:r>
          </a:p>
          <a:p>
            <a:pPr lvl="1"/>
            <a:r>
              <a:rPr lang="en-US" sz="2000" dirty="0"/>
              <a:t>Various comments from VA</a:t>
            </a:r>
          </a:p>
          <a:p>
            <a:r>
              <a:rPr lang="en-US" sz="2800" b="1" dirty="0"/>
              <a:t>Differences from beta</a:t>
            </a:r>
          </a:p>
          <a:p>
            <a:pPr lvl="1"/>
            <a:r>
              <a:rPr lang="en-US" sz="2000" u="sng" dirty="0"/>
              <a:t>Base Year (2016)</a:t>
            </a:r>
            <a:r>
              <a:rPr lang="en-US" sz="2000" dirty="0"/>
              <a:t>: EGU emissions and temporal profiles updated to address as many comments as possible</a:t>
            </a:r>
          </a:p>
          <a:p>
            <a:pPr lvl="1"/>
            <a:r>
              <a:rPr lang="en-US" sz="2000" dirty="0"/>
              <a:t>A few sources moved from the non-EGU file to the EGU file</a:t>
            </a:r>
          </a:p>
          <a:p>
            <a:pPr lvl="1"/>
            <a:r>
              <a:rPr lang="en-US" sz="2000" u="sng" dirty="0"/>
              <a:t>Projection Years</a:t>
            </a:r>
            <a:r>
              <a:rPr lang="en-US" sz="2000" dirty="0"/>
              <a:t>: Updated versions of data for both ERTAC and IPM will be available</a:t>
            </a:r>
          </a:p>
        </p:txBody>
      </p:sp>
      <p:sp>
        <p:nvSpPr>
          <p:cNvPr id="3" name="Slide Number Placeholder 2"/>
          <p:cNvSpPr>
            <a:spLocks noGrp="1"/>
          </p:cNvSpPr>
          <p:nvPr>
            <p:ph type="sldNum" sz="quarter" idx="12"/>
          </p:nvPr>
        </p:nvSpPr>
        <p:spPr/>
        <p:txBody>
          <a:bodyPr/>
          <a:lstStyle/>
          <a:p>
            <a:fld id="{61C894BD-DCE2-4A96-A9AF-225BBEAC2A40}" type="slidenum">
              <a:rPr lang="en-US" smtClean="0"/>
              <a:pPr/>
              <a:t>18</a:t>
            </a:fld>
            <a:endParaRPr lang="en-US"/>
          </a:p>
        </p:txBody>
      </p:sp>
      <p:sp>
        <p:nvSpPr>
          <p:cNvPr id="7" name="Title 3">
            <a:extLst>
              <a:ext uri="{FF2B5EF4-FFF2-40B4-BE49-F238E27FC236}">
                <a16:creationId xmlns:a16="http://schemas.microsoft.com/office/drawing/2014/main" id="{818362BB-024D-4645-B407-10B9F9A6CE42}"/>
              </a:ext>
            </a:extLst>
          </p:cNvPr>
          <p:cNvSpPr>
            <a:spLocks noGrp="1"/>
          </p:cNvSpPr>
          <p:nvPr>
            <p:ph type="title"/>
          </p:nvPr>
        </p:nvSpPr>
        <p:spPr>
          <a:xfrm>
            <a:off x="609600" y="304800"/>
            <a:ext cx="8382000" cy="1143000"/>
          </a:xfrm>
        </p:spPr>
        <p:txBody>
          <a:bodyPr>
            <a:noAutofit/>
          </a:bodyPr>
          <a:lstStyle/>
          <a:p>
            <a:r>
              <a:rPr lang="en-US" sz="3600" dirty="0"/>
              <a:t>EGU Workgroup: 2016 Base Year</a:t>
            </a:r>
          </a:p>
        </p:txBody>
      </p:sp>
    </p:spTree>
    <p:extLst>
      <p:ext uri="{BB962C8B-B14F-4D97-AF65-F5344CB8AC3E}">
        <p14:creationId xmlns:p14="http://schemas.microsoft.com/office/powerpoint/2010/main" val="8010137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A9558B4-B377-42B1-B9B8-157B8B50999C}"/>
              </a:ext>
            </a:extLst>
          </p:cNvPr>
          <p:cNvSpPr>
            <a:spLocks noGrp="1"/>
          </p:cNvSpPr>
          <p:nvPr>
            <p:ph idx="1"/>
          </p:nvPr>
        </p:nvSpPr>
        <p:spPr>
          <a:xfrm>
            <a:off x="596462" y="1089715"/>
            <a:ext cx="10591800" cy="5334000"/>
          </a:xfrm>
        </p:spPr>
        <p:txBody>
          <a:bodyPr>
            <a:normAutofit fontScale="92500" lnSpcReduction="20000"/>
          </a:bodyPr>
          <a:lstStyle/>
          <a:p>
            <a:endParaRPr lang="en-US" sz="1900" dirty="0"/>
          </a:p>
          <a:p>
            <a:pPr>
              <a:spcAft>
                <a:spcPts val="600"/>
              </a:spcAft>
            </a:pPr>
            <a:r>
              <a:rPr lang="en-US" sz="2400" dirty="0"/>
              <a:t>EPA has updated its Power Sector Modeling Website with new IPM projections (IPM v6 </a:t>
            </a:r>
            <a:r>
              <a:rPr lang="en-US" sz="2400" b="1" dirty="0"/>
              <a:t>May 2019 </a:t>
            </a:r>
            <a:r>
              <a:rPr lang="en-US" sz="2400" dirty="0"/>
              <a:t>Reference Case) </a:t>
            </a:r>
          </a:p>
          <a:p>
            <a:pPr lvl="1">
              <a:spcAft>
                <a:spcPts val="600"/>
              </a:spcAft>
            </a:pPr>
            <a:r>
              <a:rPr lang="en-US" dirty="0"/>
              <a:t>Including NEEDS, incremental documentation and unit level results for 2023 and 2030</a:t>
            </a:r>
          </a:p>
          <a:p>
            <a:pPr lvl="1">
              <a:spcAft>
                <a:spcPts val="600"/>
              </a:spcAft>
            </a:pPr>
            <a:r>
              <a:rPr lang="en-US" dirty="0"/>
              <a:t>This version is included in 2016 v1 and includes</a:t>
            </a:r>
          </a:p>
          <a:p>
            <a:pPr lvl="2">
              <a:spcAft>
                <a:spcPts val="600"/>
              </a:spcAft>
            </a:pPr>
            <a:r>
              <a:rPr lang="en-US" sz="1900" dirty="0"/>
              <a:t>Additional closures and committed units</a:t>
            </a:r>
          </a:p>
          <a:p>
            <a:pPr lvl="2">
              <a:spcAft>
                <a:spcPts val="600"/>
              </a:spcAft>
            </a:pPr>
            <a:r>
              <a:rPr lang="en-US" sz="1900" dirty="0"/>
              <a:t>Adjustments to SO2 EFs for coal units</a:t>
            </a:r>
          </a:p>
          <a:p>
            <a:pPr lvl="2">
              <a:spcAft>
                <a:spcPts val="600"/>
              </a:spcAft>
            </a:pPr>
            <a:r>
              <a:rPr lang="en-US" sz="1900" dirty="0"/>
              <a:t>Updated methodology for PM post-processing</a:t>
            </a:r>
          </a:p>
          <a:p>
            <a:pPr lvl="1">
              <a:spcBef>
                <a:spcPts val="600"/>
              </a:spcBef>
              <a:spcAft>
                <a:spcPts val="600"/>
              </a:spcAft>
            </a:pPr>
            <a:r>
              <a:rPr lang="en-US" sz="2100" dirty="0"/>
              <a:t>See </a:t>
            </a:r>
            <a:r>
              <a:rPr lang="en-US" sz="2100" u="sng" dirty="0">
                <a:hlinkClick r:id="rId2"/>
              </a:rPr>
              <a:t>https://www.epa.gov/airmarkets/clean-air-markets-power-sector-modeling</a:t>
            </a:r>
            <a:endParaRPr lang="en-US" sz="2100" u="sng" dirty="0"/>
          </a:p>
          <a:p>
            <a:pPr>
              <a:spcBef>
                <a:spcPts val="1200"/>
              </a:spcBef>
              <a:spcAft>
                <a:spcPts val="600"/>
              </a:spcAft>
            </a:pPr>
            <a:r>
              <a:rPr lang="en-US" b="1" dirty="0"/>
              <a:t>New NEEDS database posted 12/18/2019</a:t>
            </a:r>
          </a:p>
          <a:p>
            <a:pPr lvl="1">
              <a:spcAft>
                <a:spcPts val="600"/>
              </a:spcAft>
            </a:pPr>
            <a:r>
              <a:rPr lang="en-US" dirty="0">
                <a:hlinkClick r:id="rId3"/>
              </a:rPr>
              <a:t>https://www.epa.gov/airmarkets/national-electric-energy-data-system-needs-v6</a:t>
            </a:r>
            <a:r>
              <a:rPr lang="en-US" dirty="0"/>
              <a:t> </a:t>
            </a:r>
          </a:p>
          <a:p>
            <a:pPr lvl="1">
              <a:spcAft>
                <a:spcPts val="600"/>
              </a:spcAft>
            </a:pPr>
            <a:r>
              <a:rPr lang="en-US" dirty="0"/>
              <a:t>EPA plans to continue quarterly updates</a:t>
            </a:r>
          </a:p>
          <a:p>
            <a:pPr lvl="1"/>
            <a:endParaRPr lang="en-US" dirty="0"/>
          </a:p>
        </p:txBody>
      </p:sp>
      <p:sp>
        <p:nvSpPr>
          <p:cNvPr id="3" name="Slide Number Placeholder 2">
            <a:extLst>
              <a:ext uri="{FF2B5EF4-FFF2-40B4-BE49-F238E27FC236}">
                <a16:creationId xmlns:a16="http://schemas.microsoft.com/office/drawing/2014/main" id="{5C7ABC5D-4A05-4884-AE85-1D9E72D7F459}"/>
              </a:ext>
            </a:extLst>
          </p:cNvPr>
          <p:cNvSpPr>
            <a:spLocks noGrp="1"/>
          </p:cNvSpPr>
          <p:nvPr>
            <p:ph type="sldNum" sz="quarter" idx="12"/>
          </p:nvPr>
        </p:nvSpPr>
        <p:spPr/>
        <p:txBody>
          <a:bodyPr/>
          <a:lstStyle/>
          <a:p>
            <a:fld id="{61C894BD-DCE2-4A96-A9AF-225BBEAC2A40}" type="slidenum">
              <a:rPr lang="en-US" smtClean="0"/>
              <a:pPr/>
              <a:t>19</a:t>
            </a:fld>
            <a:endParaRPr lang="en-US"/>
          </a:p>
        </p:txBody>
      </p:sp>
      <p:sp>
        <p:nvSpPr>
          <p:cNvPr id="4" name="Title 3">
            <a:extLst>
              <a:ext uri="{FF2B5EF4-FFF2-40B4-BE49-F238E27FC236}">
                <a16:creationId xmlns:a16="http://schemas.microsoft.com/office/drawing/2014/main" id="{CFDE84F6-2370-427D-AA16-F44EE342D92D}"/>
              </a:ext>
            </a:extLst>
          </p:cNvPr>
          <p:cNvSpPr>
            <a:spLocks noGrp="1"/>
          </p:cNvSpPr>
          <p:nvPr>
            <p:ph type="title"/>
          </p:nvPr>
        </p:nvSpPr>
        <p:spPr>
          <a:xfrm>
            <a:off x="609600" y="142574"/>
            <a:ext cx="9601200" cy="1143000"/>
          </a:xfrm>
        </p:spPr>
        <p:txBody>
          <a:bodyPr/>
          <a:lstStyle/>
          <a:p>
            <a:r>
              <a:rPr lang="en-US" dirty="0"/>
              <a:t>EGU Workgroup: IPM</a:t>
            </a:r>
          </a:p>
        </p:txBody>
      </p:sp>
    </p:spTree>
    <p:extLst>
      <p:ext uri="{BB962C8B-B14F-4D97-AF65-F5344CB8AC3E}">
        <p14:creationId xmlns:p14="http://schemas.microsoft.com/office/powerpoint/2010/main" val="26548440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1C894BD-DCE2-4A96-A9AF-225BBEAC2A40}" type="slidenum">
              <a:rPr lang="en-US" smtClean="0"/>
              <a:pPr/>
              <a:t>2</a:t>
            </a:fld>
            <a:endParaRPr lang="en-US"/>
          </a:p>
        </p:txBody>
      </p:sp>
      <p:sp>
        <p:nvSpPr>
          <p:cNvPr id="9" name="TextBox 8"/>
          <p:cNvSpPr txBox="1"/>
          <p:nvPr/>
        </p:nvSpPr>
        <p:spPr>
          <a:xfrm>
            <a:off x="5394008" y="1254363"/>
            <a:ext cx="6493192" cy="5262979"/>
          </a:xfrm>
          <a:prstGeom prst="rect">
            <a:avLst/>
          </a:prstGeom>
          <a:noFill/>
        </p:spPr>
        <p:txBody>
          <a:bodyPr wrap="square" rtlCol="0">
            <a:spAutoFit/>
          </a:bodyPr>
          <a:lstStyle/>
          <a:p>
            <a:pPr marL="285750" indent="-285750">
              <a:buFont typeface="Arial" panose="020B0604020202020204" pitchFamily="34" charset="0"/>
              <a:buChar char="•"/>
            </a:pPr>
            <a:r>
              <a:rPr lang="en-US" sz="2400" dirty="0"/>
              <a:t>Each workgroup will give a ~5 minute update describing their work on the 2016v1 platform.</a:t>
            </a:r>
          </a:p>
          <a:p>
            <a:pPr marL="285750" indent="-285750">
              <a:buFont typeface="Arial" panose="020B0604020202020204" pitchFamily="34" charset="0"/>
              <a:buChar char="•"/>
            </a:pPr>
            <a:r>
              <a:rPr lang="en-US" sz="2400" dirty="0"/>
              <a:t>All call participants will remain on mute during the webinar.</a:t>
            </a:r>
          </a:p>
          <a:p>
            <a:pPr marL="285750" indent="-285750">
              <a:buFont typeface="Arial" panose="020B0604020202020204" pitchFamily="34" charset="0"/>
              <a:buChar char="•"/>
            </a:pPr>
            <a:r>
              <a:rPr lang="en-US" sz="2400" dirty="0">
                <a:solidFill>
                  <a:srgbClr val="C00000"/>
                </a:solidFill>
              </a:rPr>
              <a:t>Type your questions into the question box on the webinar client.</a:t>
            </a:r>
          </a:p>
          <a:p>
            <a:pPr marL="285750" indent="-285750">
              <a:buFont typeface="Arial" panose="020B0604020202020204" pitchFamily="34" charset="0"/>
              <a:buChar char="•"/>
            </a:pPr>
            <a:r>
              <a:rPr lang="en-US" sz="2400" dirty="0"/>
              <a:t>We will try to answer questions at the end of the webinar. </a:t>
            </a:r>
          </a:p>
          <a:p>
            <a:pPr marL="285750" indent="-285750">
              <a:buFont typeface="Arial" panose="020B0604020202020204" pitchFamily="34" charset="0"/>
              <a:buChar char="•"/>
            </a:pPr>
            <a:r>
              <a:rPr lang="en-US" sz="2400" dirty="0"/>
              <a:t>We will create a Q&amp;A document following the webinar and post with the meeting notes on the Collaborative Wiki: </a:t>
            </a:r>
            <a:r>
              <a:rPr lang="en-US" sz="2400" dirty="0">
                <a:hlinkClick r:id="rId2"/>
              </a:rPr>
              <a:t>http://views.cira.colostate.edu/wiki/wiki/9169</a:t>
            </a:r>
            <a:r>
              <a:rPr lang="en-US" sz="2400" dirty="0"/>
              <a:t> </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2007" y="1447801"/>
            <a:ext cx="3530571" cy="4249967"/>
          </a:xfrm>
          <a:prstGeom prst="rect">
            <a:avLst/>
          </a:prstGeom>
          <a:ln>
            <a:solidFill>
              <a:schemeClr val="accent2"/>
            </a:solidFill>
          </a:ln>
        </p:spPr>
      </p:pic>
      <p:sp>
        <p:nvSpPr>
          <p:cNvPr id="11" name="Title 3">
            <a:extLst>
              <a:ext uri="{FF2B5EF4-FFF2-40B4-BE49-F238E27FC236}">
                <a16:creationId xmlns:a16="http://schemas.microsoft.com/office/drawing/2014/main" id="{9F167EDA-C2FD-2544-B436-EAA026D37A80}"/>
              </a:ext>
            </a:extLst>
          </p:cNvPr>
          <p:cNvSpPr>
            <a:spLocks noGrp="1"/>
          </p:cNvSpPr>
          <p:nvPr>
            <p:ph type="title"/>
          </p:nvPr>
        </p:nvSpPr>
        <p:spPr>
          <a:xfrm>
            <a:off x="1923279" y="228600"/>
            <a:ext cx="8229600" cy="1143000"/>
          </a:xfrm>
        </p:spPr>
        <p:txBody>
          <a:bodyPr>
            <a:noAutofit/>
          </a:bodyPr>
          <a:lstStyle/>
          <a:p>
            <a:r>
              <a:rPr lang="en-US" sz="3600" dirty="0"/>
              <a:t>Webinar Ground Rules: Questions?</a:t>
            </a:r>
          </a:p>
        </p:txBody>
      </p:sp>
      <p:cxnSp>
        <p:nvCxnSpPr>
          <p:cNvPr id="4" name="Straight Arrow Connector 3">
            <a:extLst>
              <a:ext uri="{FF2B5EF4-FFF2-40B4-BE49-F238E27FC236}">
                <a16:creationId xmlns:a16="http://schemas.microsoft.com/office/drawing/2014/main" id="{D7BC852E-98E5-1D4D-A754-91F595CB30C8}"/>
              </a:ext>
            </a:extLst>
          </p:cNvPr>
          <p:cNvCxnSpPr>
            <a:cxnSpLocks/>
          </p:cNvCxnSpPr>
          <p:nvPr/>
        </p:nvCxnSpPr>
        <p:spPr>
          <a:xfrm flipH="1">
            <a:off x="4038600" y="3505200"/>
            <a:ext cx="1524000" cy="914400"/>
          </a:xfrm>
          <a:prstGeom prst="straightConnector1">
            <a:avLst/>
          </a:prstGeom>
          <a:ln w="28575">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01421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B60B15-6501-4909-9633-986B8366D60A}"/>
              </a:ext>
            </a:extLst>
          </p:cNvPr>
          <p:cNvSpPr>
            <a:spLocks noGrp="1"/>
          </p:cNvSpPr>
          <p:nvPr>
            <p:ph idx="1"/>
          </p:nvPr>
        </p:nvSpPr>
        <p:spPr>
          <a:xfrm>
            <a:off x="533400" y="1185041"/>
            <a:ext cx="10996296" cy="5029199"/>
          </a:xfrm>
          <a:noFill/>
        </p:spPr>
        <p:txBody>
          <a:bodyPr>
            <a:normAutofit/>
          </a:bodyPr>
          <a:lstStyle/>
          <a:p>
            <a:pPr>
              <a:spcAft>
                <a:spcPts val="600"/>
              </a:spcAft>
            </a:pPr>
            <a:r>
              <a:rPr lang="en-US" b="1" dirty="0"/>
              <a:t>Runs with new inputs of CONUS v16.1 draft final</a:t>
            </a:r>
          </a:p>
          <a:p>
            <a:pPr lvl="1">
              <a:spcAft>
                <a:spcPts val="600"/>
              </a:spcAft>
            </a:pPr>
            <a:r>
              <a:rPr lang="en-US" altLang="en-US" sz="2400" dirty="0"/>
              <a:t>Base year 2016; Future years 2020, 2023, 2028; others ?</a:t>
            </a:r>
          </a:p>
          <a:p>
            <a:pPr lvl="2">
              <a:spcAft>
                <a:spcPts val="600"/>
              </a:spcAft>
            </a:pPr>
            <a:r>
              <a:rPr lang="en-US" sz="2000" dirty="0"/>
              <a:t>Includes updates to v16.0 for 2016 v1:  new CAMD data, hourly calculation methodology for base year</a:t>
            </a:r>
          </a:p>
          <a:p>
            <a:pPr lvl="2">
              <a:spcAft>
                <a:spcPts val="600"/>
              </a:spcAft>
            </a:pPr>
            <a:r>
              <a:rPr lang="en-US" sz="2000" dirty="0"/>
              <a:t>New updates for v16.1:  Comments received from 36 states, hybrid growth approach (EIA AEO reference/high oil &amp; gas cases) </a:t>
            </a:r>
          </a:p>
          <a:p>
            <a:pPr lvl="2">
              <a:spcAft>
                <a:spcPts val="600"/>
              </a:spcAft>
            </a:pPr>
            <a:r>
              <a:rPr lang="en-US" sz="2000" dirty="0"/>
              <a:t>CSAPR-compliant, generally meets state assurance levels</a:t>
            </a:r>
          </a:p>
          <a:p>
            <a:pPr lvl="1">
              <a:spcAft>
                <a:spcPts val="600"/>
              </a:spcAft>
            </a:pPr>
            <a:r>
              <a:rPr lang="en-US" sz="2400" dirty="0"/>
              <a:t>LADCO ERTAC model training video – coming soon!</a:t>
            </a:r>
          </a:p>
          <a:p>
            <a:pPr lvl="1">
              <a:spcAft>
                <a:spcPts val="600"/>
              </a:spcAft>
            </a:pPr>
            <a:r>
              <a:rPr lang="en-US" sz="2400" dirty="0"/>
              <a:t>Outreach to present v16.1 draft  final results – </a:t>
            </a:r>
          </a:p>
          <a:p>
            <a:pPr lvl="2">
              <a:spcAft>
                <a:spcPts val="600"/>
              </a:spcAft>
            </a:pPr>
            <a:r>
              <a:rPr lang="en-US" sz="2200" dirty="0"/>
              <a:t>Jan 28 &amp; 30, 2 pm EST</a:t>
            </a:r>
          </a:p>
          <a:p>
            <a:pPr lvl="2">
              <a:spcAft>
                <a:spcPts val="600"/>
              </a:spcAft>
            </a:pPr>
            <a:r>
              <a:rPr lang="en-US" sz="1700" u="sng" dirty="0">
                <a:hlinkClick r:id="rId3"/>
              </a:rPr>
              <a:t>https://attendee.gotowebinar.com/register/1674355402062931970</a:t>
            </a:r>
            <a:endParaRPr lang="en-US" dirty="0"/>
          </a:p>
          <a:p>
            <a:pPr lvl="1"/>
            <a:endParaRPr lang="en-US" dirty="0"/>
          </a:p>
        </p:txBody>
      </p:sp>
      <p:sp>
        <p:nvSpPr>
          <p:cNvPr id="3" name="Slide Number Placeholder 2">
            <a:extLst>
              <a:ext uri="{FF2B5EF4-FFF2-40B4-BE49-F238E27FC236}">
                <a16:creationId xmlns:a16="http://schemas.microsoft.com/office/drawing/2014/main" id="{EBAD7948-CC5E-4193-9BCF-CFAF07FF16AB}"/>
              </a:ext>
            </a:extLst>
          </p:cNvPr>
          <p:cNvSpPr>
            <a:spLocks noGrp="1"/>
          </p:cNvSpPr>
          <p:nvPr>
            <p:ph type="sldNum" sz="quarter" idx="12"/>
          </p:nvPr>
        </p:nvSpPr>
        <p:spPr/>
        <p:txBody>
          <a:bodyPr/>
          <a:lstStyle/>
          <a:p>
            <a:fld id="{61C894BD-DCE2-4A96-A9AF-225BBEAC2A40}" type="slidenum">
              <a:rPr lang="en-US" smtClean="0"/>
              <a:pPr/>
              <a:t>20</a:t>
            </a:fld>
            <a:endParaRPr lang="en-US" dirty="0"/>
          </a:p>
        </p:txBody>
      </p:sp>
      <p:sp>
        <p:nvSpPr>
          <p:cNvPr id="4" name="Title 3">
            <a:extLst>
              <a:ext uri="{FF2B5EF4-FFF2-40B4-BE49-F238E27FC236}">
                <a16:creationId xmlns:a16="http://schemas.microsoft.com/office/drawing/2014/main" id="{8290065F-2763-43F4-B265-F3762CEFC9AC}"/>
              </a:ext>
            </a:extLst>
          </p:cNvPr>
          <p:cNvSpPr>
            <a:spLocks noGrp="1"/>
          </p:cNvSpPr>
          <p:nvPr>
            <p:ph type="title"/>
          </p:nvPr>
        </p:nvSpPr>
        <p:spPr>
          <a:xfrm>
            <a:off x="533400" y="76200"/>
            <a:ext cx="9677400" cy="1143000"/>
          </a:xfrm>
        </p:spPr>
        <p:txBody>
          <a:bodyPr/>
          <a:lstStyle/>
          <a:p>
            <a:r>
              <a:rPr lang="en-US" dirty="0"/>
              <a:t>EGU Workgroup: ERTAC-EGU</a:t>
            </a:r>
          </a:p>
        </p:txBody>
      </p:sp>
    </p:spTree>
    <p:extLst>
      <p:ext uri="{BB962C8B-B14F-4D97-AF65-F5344CB8AC3E}">
        <p14:creationId xmlns:p14="http://schemas.microsoft.com/office/powerpoint/2010/main" val="29333685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1C894BD-DCE2-4A96-A9AF-225BBEAC2A40}" type="slidenum">
              <a:rPr lang="en-US" smtClean="0"/>
              <a:pPr/>
              <a:t>21</a:t>
            </a:fld>
            <a:endParaRPr lang="en-US"/>
          </a:p>
        </p:txBody>
      </p:sp>
      <p:sp>
        <p:nvSpPr>
          <p:cNvPr id="4" name="Title 3"/>
          <p:cNvSpPr>
            <a:spLocks noGrp="1"/>
          </p:cNvSpPr>
          <p:nvPr>
            <p:ph type="title"/>
          </p:nvPr>
        </p:nvSpPr>
        <p:spPr/>
        <p:txBody>
          <a:bodyPr/>
          <a:lstStyle/>
          <a:p>
            <a:r>
              <a:rPr lang="en-US" dirty="0"/>
              <a:t>EGU Workgroup: ERTAC-EGU</a:t>
            </a:r>
          </a:p>
        </p:txBody>
      </p:sp>
      <p:sp>
        <p:nvSpPr>
          <p:cNvPr id="7" name="Content Placeholder 4">
            <a:extLst>
              <a:ext uri="{FF2B5EF4-FFF2-40B4-BE49-F238E27FC236}">
                <a16:creationId xmlns:a16="http://schemas.microsoft.com/office/drawing/2014/main" id="{54426128-0CB3-4919-8C4C-B4D0F741C74D}"/>
              </a:ext>
            </a:extLst>
          </p:cNvPr>
          <p:cNvSpPr txBox="1">
            <a:spLocks/>
          </p:cNvSpPr>
          <p:nvPr/>
        </p:nvSpPr>
        <p:spPr>
          <a:xfrm>
            <a:off x="1612770" y="4343400"/>
            <a:ext cx="4330830" cy="1752600"/>
          </a:xfrm>
          <a:prstGeom prst="rect">
            <a:avLst/>
          </a:prstGeom>
          <a:solidFill>
            <a:schemeClr val="bg1"/>
          </a:solidFill>
          <a:ln>
            <a:solidFill>
              <a:schemeClr val="tx1"/>
            </a:solidFill>
          </a:ln>
        </p:spPr>
        <p:txBody>
          <a:bodyPr>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0" indent="0">
              <a:buNone/>
            </a:pPr>
            <a:r>
              <a:rPr lang="en-US" sz="1600" u="sng" dirty="0"/>
              <a:t>2016fh_16j/inputs/</a:t>
            </a:r>
            <a:r>
              <a:rPr lang="en-US" sz="1600" u="sng" dirty="0" err="1"/>
              <a:t>ptegu</a:t>
            </a:r>
            <a:r>
              <a:rPr lang="en-US" sz="1600" u="sng" dirty="0"/>
              <a:t>/</a:t>
            </a:r>
          </a:p>
          <a:p>
            <a:pPr marL="0" indent="-91440">
              <a:spcBef>
                <a:spcPts val="0"/>
              </a:spcBef>
            </a:pPr>
            <a:r>
              <a:rPr lang="en-US" sz="1400" dirty="0"/>
              <a:t>egucems_2016b + hourly temporalization</a:t>
            </a:r>
          </a:p>
          <a:p>
            <a:pPr marL="0" indent="-91440">
              <a:spcBef>
                <a:spcPts val="0"/>
              </a:spcBef>
            </a:pPr>
            <a:r>
              <a:rPr lang="en-US" sz="1400" dirty="0"/>
              <a:t>egunoncems_2016b</a:t>
            </a:r>
          </a:p>
          <a:p>
            <a:pPr marL="0" indent="-91440">
              <a:spcBef>
                <a:spcPts val="0"/>
              </a:spcBef>
            </a:pPr>
            <a:endParaRPr lang="en-US" sz="1400" dirty="0"/>
          </a:p>
          <a:p>
            <a:pPr marL="0" indent="0">
              <a:buNone/>
            </a:pPr>
            <a:r>
              <a:rPr lang="en-US" sz="1600" u="sng" dirty="0"/>
              <a:t>2016fh_16j/inputs/</a:t>
            </a:r>
            <a:r>
              <a:rPr lang="en-US" sz="1600" u="sng" dirty="0" err="1"/>
              <a:t>ptnonipm</a:t>
            </a:r>
            <a:r>
              <a:rPr lang="en-US" sz="1600" u="sng" dirty="0"/>
              <a:t>/</a:t>
            </a:r>
          </a:p>
          <a:p>
            <a:pPr marL="0" indent="-91440">
              <a:spcBef>
                <a:spcPts val="0"/>
              </a:spcBef>
            </a:pPr>
            <a:r>
              <a:rPr lang="en-US" sz="1400" dirty="0"/>
              <a:t>Nonegu_2016v1</a:t>
            </a:r>
          </a:p>
        </p:txBody>
      </p:sp>
      <p:sp>
        <p:nvSpPr>
          <p:cNvPr id="8" name="Content Placeholder 6">
            <a:extLst>
              <a:ext uri="{FF2B5EF4-FFF2-40B4-BE49-F238E27FC236}">
                <a16:creationId xmlns:a16="http://schemas.microsoft.com/office/drawing/2014/main" id="{15F1B26F-1D3F-4A9B-8EF0-DE1FBCE3843A}"/>
              </a:ext>
            </a:extLst>
          </p:cNvPr>
          <p:cNvSpPr txBox="1">
            <a:spLocks/>
          </p:cNvSpPr>
          <p:nvPr/>
        </p:nvSpPr>
        <p:spPr>
          <a:xfrm>
            <a:off x="6200020" y="4343400"/>
            <a:ext cx="4330830" cy="1752600"/>
          </a:xfrm>
          <a:prstGeom prst="rect">
            <a:avLst/>
          </a:prstGeom>
          <a:ln>
            <a:solidFill>
              <a:schemeClr val="tx1"/>
            </a:solidFill>
          </a:ln>
        </p:spPr>
        <p:txBody>
          <a:bodyPr>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0" indent="0">
              <a:buNone/>
            </a:pPr>
            <a:r>
              <a:rPr lang="en-US" sz="1600" u="sng" dirty="0"/>
              <a:t>2016fh_16j/inputs/</a:t>
            </a:r>
            <a:r>
              <a:rPr lang="en-US" sz="1600" u="sng" dirty="0" err="1"/>
              <a:t>ptertac</a:t>
            </a:r>
            <a:endParaRPr lang="en-US" sz="1600" u="sng" dirty="0"/>
          </a:p>
          <a:p>
            <a:pPr marL="0" indent="-91440">
              <a:spcBef>
                <a:spcPts val="0"/>
              </a:spcBef>
            </a:pPr>
            <a:r>
              <a:rPr lang="en-US" sz="1400" dirty="0"/>
              <a:t>ERTAC</a:t>
            </a:r>
            <a:r>
              <a:rPr lang="en-US" sz="1400" dirty="0">
                <a:solidFill>
                  <a:srgbClr val="00B050"/>
                </a:solidFill>
              </a:rPr>
              <a:t>v16.0 </a:t>
            </a:r>
            <a:r>
              <a:rPr lang="en-US" sz="1400" dirty="0"/>
              <a:t>+ hourly temporalization</a:t>
            </a:r>
          </a:p>
          <a:p>
            <a:pPr marL="0" indent="-91440">
              <a:spcBef>
                <a:spcPts val="0"/>
              </a:spcBef>
            </a:pPr>
            <a:r>
              <a:rPr lang="en-US" sz="1400" dirty="0"/>
              <a:t>egunoncems_</a:t>
            </a:r>
            <a:r>
              <a:rPr lang="en-US" sz="1400" dirty="0">
                <a:solidFill>
                  <a:srgbClr val="00B050"/>
                </a:solidFill>
              </a:rPr>
              <a:t>ERTACv16.0</a:t>
            </a:r>
          </a:p>
          <a:p>
            <a:pPr marL="0" indent="0">
              <a:spcBef>
                <a:spcPts val="0"/>
              </a:spcBef>
              <a:buNone/>
            </a:pPr>
            <a:endParaRPr lang="en-US" sz="1400" dirty="0"/>
          </a:p>
          <a:p>
            <a:pPr marL="0" indent="0">
              <a:buNone/>
            </a:pPr>
            <a:r>
              <a:rPr lang="en-US" sz="1600" u="sng" dirty="0"/>
              <a:t>2016fh_16j/inputs/</a:t>
            </a:r>
            <a:r>
              <a:rPr lang="en-US" sz="1600" u="sng" dirty="0" err="1"/>
              <a:t>ptnonertac</a:t>
            </a:r>
            <a:endParaRPr lang="en-US" sz="1600" u="sng" dirty="0"/>
          </a:p>
          <a:p>
            <a:pPr marL="0" indent="-91440">
              <a:spcBef>
                <a:spcPts val="0"/>
              </a:spcBef>
            </a:pPr>
            <a:r>
              <a:rPr lang="en-US" sz="1400" dirty="0"/>
              <a:t>Nonegu_2016v1_</a:t>
            </a:r>
            <a:r>
              <a:rPr lang="en-US" sz="1400" dirty="0">
                <a:solidFill>
                  <a:srgbClr val="00B050"/>
                </a:solidFill>
              </a:rPr>
              <a:t>ERTACv16.0</a:t>
            </a:r>
            <a:endParaRPr lang="en-US" sz="1400" dirty="0"/>
          </a:p>
        </p:txBody>
      </p:sp>
      <p:sp>
        <p:nvSpPr>
          <p:cNvPr id="10" name="Content Placeholder 4">
            <a:extLst>
              <a:ext uri="{FF2B5EF4-FFF2-40B4-BE49-F238E27FC236}">
                <a16:creationId xmlns:a16="http://schemas.microsoft.com/office/drawing/2014/main" id="{54426128-0CB3-4919-8C4C-B4D0F741C74D}"/>
              </a:ext>
            </a:extLst>
          </p:cNvPr>
          <p:cNvSpPr txBox="1">
            <a:spLocks/>
          </p:cNvSpPr>
          <p:nvPr/>
        </p:nvSpPr>
        <p:spPr>
          <a:xfrm>
            <a:off x="1612770" y="3810000"/>
            <a:ext cx="4330830" cy="381000"/>
          </a:xfrm>
          <a:prstGeom prst="rect">
            <a:avLst/>
          </a:prstGeom>
          <a:ln>
            <a:solidFill>
              <a:schemeClr val="tx1"/>
            </a:solidFill>
          </a:ln>
        </p:spPr>
        <p:txBody>
          <a:bodyPr>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0" indent="0">
              <a:spcBef>
                <a:spcPts val="0"/>
              </a:spcBef>
              <a:buNone/>
            </a:pPr>
            <a:r>
              <a:rPr lang="en-US" sz="1600" dirty="0"/>
              <a:t>2016v1 IPM platform package includes:</a:t>
            </a:r>
          </a:p>
        </p:txBody>
      </p:sp>
      <p:sp>
        <p:nvSpPr>
          <p:cNvPr id="11" name="Content Placeholder 4">
            <a:extLst>
              <a:ext uri="{FF2B5EF4-FFF2-40B4-BE49-F238E27FC236}">
                <a16:creationId xmlns:a16="http://schemas.microsoft.com/office/drawing/2014/main" id="{54426128-0CB3-4919-8C4C-B4D0F741C74D}"/>
              </a:ext>
            </a:extLst>
          </p:cNvPr>
          <p:cNvSpPr txBox="1">
            <a:spLocks/>
          </p:cNvSpPr>
          <p:nvPr/>
        </p:nvSpPr>
        <p:spPr>
          <a:xfrm>
            <a:off x="6162261" y="3810000"/>
            <a:ext cx="4419600" cy="381000"/>
          </a:xfrm>
          <a:prstGeom prst="rect">
            <a:avLst/>
          </a:prstGeom>
          <a:ln>
            <a:solidFill>
              <a:schemeClr val="tx1"/>
            </a:solidFill>
          </a:ln>
        </p:spPr>
        <p:txBody>
          <a:bodyPr>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0" indent="0">
              <a:spcBef>
                <a:spcPts val="0"/>
              </a:spcBef>
              <a:buNone/>
            </a:pPr>
            <a:r>
              <a:rPr lang="en-US" sz="1600" dirty="0"/>
              <a:t>2016v1 ERTAC platform package includes:</a:t>
            </a:r>
          </a:p>
        </p:txBody>
      </p:sp>
      <p:sp>
        <p:nvSpPr>
          <p:cNvPr id="9" name="Content Placeholder 1"/>
          <p:cNvSpPr>
            <a:spLocks noGrp="1"/>
          </p:cNvSpPr>
          <p:nvPr>
            <p:ph idx="1"/>
          </p:nvPr>
        </p:nvSpPr>
        <p:spPr>
          <a:xfrm>
            <a:off x="609600" y="1295400"/>
            <a:ext cx="9601200" cy="2209800"/>
          </a:xfrm>
        </p:spPr>
        <p:txBody>
          <a:bodyPr>
            <a:normAutofit fontScale="92500" lnSpcReduction="20000"/>
          </a:bodyPr>
          <a:lstStyle/>
          <a:p>
            <a:pPr>
              <a:spcAft>
                <a:spcPts val="600"/>
              </a:spcAft>
            </a:pPr>
            <a:r>
              <a:rPr lang="en-US" b="1" dirty="0"/>
              <a:t>2016v1 ERTAC-EGU SMOKE processing package</a:t>
            </a:r>
          </a:p>
          <a:p>
            <a:pPr lvl="1">
              <a:spcAft>
                <a:spcPts val="600"/>
              </a:spcAft>
            </a:pPr>
            <a:r>
              <a:rPr lang="en-US" dirty="0"/>
              <a:t>NYDEC developed, LADCO &amp; VA DEQ tested run scripts for “ERTAC platform package” SMOKE processing</a:t>
            </a:r>
          </a:p>
          <a:p>
            <a:pPr lvl="1">
              <a:spcAft>
                <a:spcPts val="600"/>
              </a:spcAft>
            </a:pPr>
            <a:r>
              <a:rPr lang="en-US" dirty="0"/>
              <a:t>One-page instructions + documentation</a:t>
            </a:r>
          </a:p>
          <a:p>
            <a:pPr lvl="1">
              <a:spcAft>
                <a:spcPts val="600"/>
              </a:spcAft>
            </a:pPr>
            <a:r>
              <a:rPr lang="en-US" dirty="0"/>
              <a:t>Future years in progress</a:t>
            </a:r>
          </a:p>
          <a:p>
            <a:pPr lvl="1">
              <a:spcAft>
                <a:spcPts val="600"/>
              </a:spcAft>
            </a:pPr>
            <a:r>
              <a:rPr lang="en-US" dirty="0"/>
              <a:t>Files together in one easy-to-swap parallel package</a:t>
            </a:r>
          </a:p>
          <a:p>
            <a:pPr lvl="1">
              <a:spcAft>
                <a:spcPts val="600"/>
              </a:spcAft>
            </a:pPr>
            <a:endParaRPr lang="en-US" dirty="0"/>
          </a:p>
        </p:txBody>
      </p:sp>
    </p:spTree>
    <p:extLst>
      <p:ext uri="{BB962C8B-B14F-4D97-AF65-F5344CB8AC3E}">
        <p14:creationId xmlns:p14="http://schemas.microsoft.com/office/powerpoint/2010/main" val="33907581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B60B15-6501-4909-9633-986B8366D60A}"/>
              </a:ext>
            </a:extLst>
          </p:cNvPr>
          <p:cNvSpPr>
            <a:spLocks noGrp="1"/>
          </p:cNvSpPr>
          <p:nvPr>
            <p:ph idx="1"/>
          </p:nvPr>
        </p:nvSpPr>
        <p:spPr>
          <a:xfrm>
            <a:off x="609600" y="1447800"/>
            <a:ext cx="10744199" cy="4495800"/>
          </a:xfrm>
        </p:spPr>
        <p:txBody>
          <a:bodyPr>
            <a:normAutofit/>
          </a:bodyPr>
          <a:lstStyle/>
          <a:p>
            <a:r>
              <a:rPr lang="en-US" sz="2800" b="1" dirty="0"/>
              <a:t>ERTAC-EGU Next steps – Gearing up for v16.2</a:t>
            </a:r>
          </a:p>
          <a:p>
            <a:pPr lvl="1"/>
            <a:r>
              <a:rPr lang="en-US" sz="2400" dirty="0"/>
              <a:t>Continue workgroup calls to coordinate with EPA</a:t>
            </a:r>
          </a:p>
          <a:p>
            <a:pPr lvl="1"/>
            <a:r>
              <a:rPr lang="en-US" sz="2400" dirty="0"/>
              <a:t>Update growth rates - EIA AEO 2020 (annual); NERC 2019 Electricity Supply &amp; Demand (peak)</a:t>
            </a:r>
          </a:p>
          <a:p>
            <a:pPr lvl="1"/>
            <a:r>
              <a:rPr lang="en-US" sz="2400" dirty="0"/>
              <a:t>Update shutdowns, controls, retirements – State input</a:t>
            </a:r>
          </a:p>
          <a:p>
            <a:pPr lvl="1"/>
            <a:r>
              <a:rPr lang="en-US" sz="2400" dirty="0"/>
              <a:t>Code upgrade to version 2.2</a:t>
            </a:r>
          </a:p>
          <a:p>
            <a:pPr lvl="1"/>
            <a:r>
              <a:rPr lang="en-US" sz="2400" dirty="0"/>
              <a:t>Bring in units that report to CAMD but are non-EGUs or burn non-fossil fuel</a:t>
            </a:r>
          </a:p>
          <a:p>
            <a:pPr lvl="1"/>
            <a:r>
              <a:rPr lang="en-US" sz="2400" dirty="0"/>
              <a:t>Process expected to start late Summer/early Fall 2020</a:t>
            </a:r>
          </a:p>
          <a:p>
            <a:pPr lvl="1"/>
            <a:endParaRPr lang="en-US" sz="2400" dirty="0"/>
          </a:p>
        </p:txBody>
      </p:sp>
      <p:sp>
        <p:nvSpPr>
          <p:cNvPr id="3" name="Slide Number Placeholder 2">
            <a:extLst>
              <a:ext uri="{FF2B5EF4-FFF2-40B4-BE49-F238E27FC236}">
                <a16:creationId xmlns:a16="http://schemas.microsoft.com/office/drawing/2014/main" id="{EBAD7948-CC5E-4193-9BCF-CFAF07FF16AB}"/>
              </a:ext>
            </a:extLst>
          </p:cNvPr>
          <p:cNvSpPr>
            <a:spLocks noGrp="1"/>
          </p:cNvSpPr>
          <p:nvPr>
            <p:ph type="sldNum" sz="quarter" idx="12"/>
          </p:nvPr>
        </p:nvSpPr>
        <p:spPr/>
        <p:txBody>
          <a:bodyPr/>
          <a:lstStyle/>
          <a:p>
            <a:fld id="{61C894BD-DCE2-4A96-A9AF-225BBEAC2A40}" type="slidenum">
              <a:rPr lang="en-US" smtClean="0"/>
              <a:pPr/>
              <a:t>22</a:t>
            </a:fld>
            <a:endParaRPr lang="en-US"/>
          </a:p>
        </p:txBody>
      </p:sp>
      <p:sp>
        <p:nvSpPr>
          <p:cNvPr id="4" name="Title 3">
            <a:extLst>
              <a:ext uri="{FF2B5EF4-FFF2-40B4-BE49-F238E27FC236}">
                <a16:creationId xmlns:a16="http://schemas.microsoft.com/office/drawing/2014/main" id="{8290065F-2763-43F4-B265-F3762CEFC9AC}"/>
              </a:ext>
            </a:extLst>
          </p:cNvPr>
          <p:cNvSpPr>
            <a:spLocks noGrp="1"/>
          </p:cNvSpPr>
          <p:nvPr>
            <p:ph type="title"/>
          </p:nvPr>
        </p:nvSpPr>
        <p:spPr/>
        <p:txBody>
          <a:bodyPr/>
          <a:lstStyle/>
          <a:p>
            <a:r>
              <a:rPr lang="en-US" dirty="0"/>
              <a:t>EGU Workgroup: ERTAC-EGU</a:t>
            </a:r>
          </a:p>
        </p:txBody>
      </p:sp>
    </p:spTree>
    <p:extLst>
      <p:ext uri="{BB962C8B-B14F-4D97-AF65-F5344CB8AC3E}">
        <p14:creationId xmlns:p14="http://schemas.microsoft.com/office/powerpoint/2010/main" val="20981103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3124200"/>
            <a:ext cx="10896600" cy="3466310"/>
          </a:xfrm>
        </p:spPr>
        <p:txBody>
          <a:bodyPr>
            <a:normAutofit/>
          </a:bodyPr>
          <a:lstStyle/>
          <a:p>
            <a:r>
              <a:rPr lang="en-US" sz="2800" b="1" u="sng" dirty="0"/>
              <a:t>Co-leads</a:t>
            </a:r>
            <a:r>
              <a:rPr lang="en-US" sz="2800" dirty="0"/>
              <a:t>: Tammy Manning (NC DEQ), Caroline Farkas (EPA)</a:t>
            </a:r>
          </a:p>
          <a:p>
            <a:pPr marL="109728" indent="0">
              <a:buNone/>
            </a:pPr>
            <a:endParaRPr lang="en-US" sz="2800" b="1" u="sng" dirty="0"/>
          </a:p>
          <a:p>
            <a:r>
              <a:rPr lang="en-US" sz="2800" b="1" u="sng" dirty="0"/>
              <a:t>Wiki</a:t>
            </a:r>
            <a:r>
              <a:rPr lang="en-US" sz="2800" dirty="0"/>
              <a:t>: </a:t>
            </a:r>
            <a:r>
              <a:rPr lang="en-US" sz="2400" dirty="0">
                <a:hlinkClick r:id="rId2"/>
              </a:rPr>
              <a:t>http://views.cira.colostate.edu/wiki/wiki/9177</a:t>
            </a:r>
            <a:endParaRPr lang="en-US" sz="2400" dirty="0"/>
          </a:p>
          <a:p>
            <a:endParaRPr lang="en-US" dirty="0"/>
          </a:p>
        </p:txBody>
      </p:sp>
      <p:sp>
        <p:nvSpPr>
          <p:cNvPr id="3" name="Slide Number Placeholder 2"/>
          <p:cNvSpPr>
            <a:spLocks noGrp="1"/>
          </p:cNvSpPr>
          <p:nvPr>
            <p:ph type="sldNum" sz="quarter" idx="12"/>
          </p:nvPr>
        </p:nvSpPr>
        <p:spPr/>
        <p:txBody>
          <a:bodyPr/>
          <a:lstStyle/>
          <a:p>
            <a:pPr>
              <a:defRPr/>
            </a:pPr>
            <a:fld id="{61C894BD-DCE2-4A96-A9AF-225BBEAC2A40}" type="slidenum">
              <a:rPr lang="en-US">
                <a:solidFill>
                  <a:prstClr val="black"/>
                </a:solidFill>
                <a:latin typeface="Lucida Sans Unicode"/>
              </a:rPr>
              <a:pPr>
                <a:defRPr/>
              </a:pPr>
              <a:t>23</a:t>
            </a:fld>
            <a:endParaRPr lang="en-US">
              <a:solidFill>
                <a:prstClr val="black"/>
              </a:solidFill>
              <a:latin typeface="Lucida Sans Unicode"/>
            </a:endParaRPr>
          </a:p>
        </p:txBody>
      </p:sp>
      <p:sp>
        <p:nvSpPr>
          <p:cNvPr id="4" name="Title 3"/>
          <p:cNvSpPr>
            <a:spLocks noGrp="1"/>
          </p:cNvSpPr>
          <p:nvPr>
            <p:ph type="title"/>
          </p:nvPr>
        </p:nvSpPr>
        <p:spPr>
          <a:xfrm>
            <a:off x="762000" y="820886"/>
            <a:ext cx="6172200" cy="1143000"/>
          </a:xfrm>
        </p:spPr>
        <p:txBody>
          <a:bodyPr>
            <a:noAutofit/>
          </a:bodyPr>
          <a:lstStyle/>
          <a:p>
            <a:pPr algn="ctr"/>
            <a:r>
              <a:rPr lang="en-US" sz="4400" dirty="0"/>
              <a:t>Non-EGU Point Workgroup</a:t>
            </a:r>
          </a:p>
        </p:txBody>
      </p:sp>
      <p:pic>
        <p:nvPicPr>
          <p:cNvPr id="7" name="Picture 6">
            <a:extLst>
              <a:ext uri="{FF2B5EF4-FFF2-40B4-BE49-F238E27FC236}">
                <a16:creationId xmlns:a16="http://schemas.microsoft.com/office/drawing/2014/main" id="{8F0B3504-9614-DE44-B3A4-F42A4DE953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1400" y="349084"/>
            <a:ext cx="3429000" cy="2295565"/>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1199885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219200"/>
            <a:ext cx="11407776" cy="4990311"/>
          </a:xfrm>
        </p:spPr>
        <p:txBody>
          <a:bodyPr>
            <a:normAutofit/>
          </a:bodyPr>
          <a:lstStyle/>
          <a:p>
            <a:r>
              <a:rPr lang="en-US" sz="2400" b="1" dirty="0"/>
              <a:t>Differences from beta for non-EGU point</a:t>
            </a:r>
          </a:p>
          <a:p>
            <a:pPr lvl="1"/>
            <a:r>
              <a:rPr lang="en-US" sz="1800" dirty="0"/>
              <a:t>DC replacement inventory</a:t>
            </a:r>
          </a:p>
          <a:p>
            <a:pPr lvl="1"/>
            <a:r>
              <a:rPr lang="en-US" sz="1800" dirty="0"/>
              <a:t>Closures (VA, MA, NY), closures revoked in NC</a:t>
            </a:r>
          </a:p>
          <a:p>
            <a:pPr lvl="1"/>
            <a:r>
              <a:rPr lang="en-US" sz="1800" dirty="0"/>
              <a:t>GA anomalies</a:t>
            </a:r>
          </a:p>
          <a:p>
            <a:pPr lvl="1"/>
            <a:r>
              <a:rPr lang="en-US" sz="1800" dirty="0"/>
              <a:t>NJ applicable controls</a:t>
            </a:r>
          </a:p>
          <a:p>
            <a:pPr lvl="1"/>
            <a:r>
              <a:rPr lang="en-US" sz="1800" dirty="0"/>
              <a:t>MA State rules and Consent Decrees</a:t>
            </a:r>
          </a:p>
          <a:p>
            <a:pPr lvl="1"/>
            <a:r>
              <a:rPr lang="en-US" sz="1800" dirty="0"/>
              <a:t>Ethanol and biorefinery plants updated</a:t>
            </a:r>
          </a:p>
          <a:p>
            <a:pPr>
              <a:lnSpc>
                <a:spcPct val="120000"/>
              </a:lnSpc>
            </a:pPr>
            <a:r>
              <a:rPr lang="en-US" sz="2000" b="1" dirty="0"/>
              <a:t>Airports</a:t>
            </a:r>
          </a:p>
          <a:p>
            <a:pPr lvl="1">
              <a:lnSpc>
                <a:spcPct val="120000"/>
              </a:lnSpc>
            </a:pPr>
            <a:r>
              <a:rPr lang="en-US" sz="1800" dirty="0"/>
              <a:t>Moved to a separate modeling sector</a:t>
            </a:r>
          </a:p>
          <a:p>
            <a:pPr lvl="1">
              <a:lnSpc>
                <a:spcPct val="120000"/>
              </a:lnSpc>
            </a:pPr>
            <a:r>
              <a:rPr lang="en-US" sz="1800" dirty="0"/>
              <a:t>2017NEI aircraft emissions estimated using the FAA’s Aviation Environmental Design Tool (AEDT)</a:t>
            </a:r>
          </a:p>
          <a:p>
            <a:pPr lvl="2">
              <a:lnSpc>
                <a:spcPct val="120000"/>
              </a:lnSpc>
            </a:pPr>
            <a:r>
              <a:rPr lang="en-US" sz="1800" dirty="0"/>
              <a:t>Major method changes between AEDT model (used for 2017 NEI airport emissions) and previously used model</a:t>
            </a:r>
          </a:p>
          <a:p>
            <a:pPr lvl="1">
              <a:lnSpc>
                <a:spcPct val="120000"/>
              </a:lnSpc>
            </a:pPr>
            <a:r>
              <a:rPr lang="en-US" sz="1800" dirty="0"/>
              <a:t>Airport emissions back-casted from 2017 to 2016 using FAA historical data</a:t>
            </a:r>
          </a:p>
        </p:txBody>
      </p:sp>
      <p:sp>
        <p:nvSpPr>
          <p:cNvPr id="3" name="Slide Number Placeholder 2"/>
          <p:cNvSpPr>
            <a:spLocks noGrp="1"/>
          </p:cNvSpPr>
          <p:nvPr>
            <p:ph type="sldNum" sz="quarter" idx="12"/>
          </p:nvPr>
        </p:nvSpPr>
        <p:spPr/>
        <p:txBody>
          <a:bodyPr/>
          <a:lstStyle/>
          <a:p>
            <a:pPr>
              <a:defRPr/>
            </a:pPr>
            <a:fld id="{61C894BD-DCE2-4A96-A9AF-225BBEAC2A40}" type="slidenum">
              <a:rPr lang="en-US">
                <a:solidFill>
                  <a:prstClr val="black"/>
                </a:solidFill>
                <a:latin typeface="Lucida Sans Unicode"/>
              </a:rPr>
              <a:pPr>
                <a:defRPr/>
              </a:pPr>
              <a:t>24</a:t>
            </a:fld>
            <a:endParaRPr lang="en-US">
              <a:solidFill>
                <a:prstClr val="black"/>
              </a:solidFill>
              <a:latin typeface="Lucida Sans Unicode"/>
            </a:endParaRPr>
          </a:p>
        </p:txBody>
      </p:sp>
      <p:sp>
        <p:nvSpPr>
          <p:cNvPr id="4" name="Title 3"/>
          <p:cNvSpPr>
            <a:spLocks noGrp="1"/>
          </p:cNvSpPr>
          <p:nvPr>
            <p:ph type="title"/>
          </p:nvPr>
        </p:nvSpPr>
        <p:spPr/>
        <p:txBody>
          <a:bodyPr>
            <a:noAutofit/>
          </a:bodyPr>
          <a:lstStyle/>
          <a:p>
            <a:r>
              <a:rPr lang="en-US" sz="4000" dirty="0"/>
              <a:t>Non-EGU Point: Base Year Updates</a:t>
            </a:r>
          </a:p>
        </p:txBody>
      </p:sp>
    </p:spTree>
    <p:extLst>
      <p:ext uri="{BB962C8B-B14F-4D97-AF65-F5344CB8AC3E}">
        <p14:creationId xmlns:p14="http://schemas.microsoft.com/office/powerpoint/2010/main" val="24875243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417638"/>
            <a:ext cx="10744200" cy="4983162"/>
          </a:xfrm>
          <a:noFill/>
        </p:spPr>
        <p:txBody>
          <a:bodyPr>
            <a:normAutofit/>
          </a:bodyPr>
          <a:lstStyle/>
          <a:p>
            <a:r>
              <a:rPr lang="en-US" sz="2000" b="1" dirty="0"/>
              <a:t>Differences from beta for non-EGU point</a:t>
            </a:r>
          </a:p>
          <a:p>
            <a:pPr lvl="1">
              <a:lnSpc>
                <a:spcPct val="120000"/>
              </a:lnSpc>
              <a:spcAft>
                <a:spcPts val="400"/>
              </a:spcAft>
            </a:pPr>
            <a:r>
              <a:rPr lang="en-US" sz="1700" dirty="0"/>
              <a:t>Industrial sources projected by SCC and SCC-NAICS using AEO 2019 data</a:t>
            </a:r>
          </a:p>
          <a:p>
            <a:pPr lvl="1">
              <a:spcAft>
                <a:spcPts val="400"/>
              </a:spcAft>
            </a:pPr>
            <a:r>
              <a:rPr lang="en-US" sz="1700" dirty="0"/>
              <a:t>MARAMA growth &amp; control factors </a:t>
            </a:r>
          </a:p>
          <a:p>
            <a:pPr lvl="2">
              <a:spcAft>
                <a:spcPts val="400"/>
              </a:spcAft>
            </a:pPr>
            <a:r>
              <a:rPr lang="en-US" sz="1500" dirty="0"/>
              <a:t>Including MANEVU sulfur rules, NSPS (NG Turbines, RICE, Process heaters), State rules &amp; consent decrees</a:t>
            </a:r>
          </a:p>
          <a:p>
            <a:pPr lvl="1">
              <a:lnSpc>
                <a:spcPct val="120000"/>
              </a:lnSpc>
              <a:spcAft>
                <a:spcPts val="400"/>
              </a:spcAft>
            </a:pPr>
            <a:r>
              <a:rPr lang="en-US" sz="1700" dirty="0"/>
              <a:t>Growth and control factor edits from beta submitted by states </a:t>
            </a:r>
          </a:p>
          <a:p>
            <a:pPr lvl="2">
              <a:lnSpc>
                <a:spcPct val="120000"/>
              </a:lnSpc>
              <a:spcBef>
                <a:spcPts val="0"/>
              </a:spcBef>
              <a:spcAft>
                <a:spcPts val="400"/>
              </a:spcAft>
            </a:pPr>
            <a:r>
              <a:rPr lang="en-US" sz="1500" dirty="0"/>
              <a:t>NY, DC, MA, NJ, NC, NM, VA, WI</a:t>
            </a:r>
          </a:p>
          <a:p>
            <a:pPr lvl="1">
              <a:spcAft>
                <a:spcPts val="400"/>
              </a:spcAft>
            </a:pPr>
            <a:r>
              <a:rPr lang="en-US" sz="1700" dirty="0"/>
              <a:t>New impacted units for AZ Regional Haze</a:t>
            </a:r>
          </a:p>
          <a:p>
            <a:pPr lvl="1">
              <a:lnSpc>
                <a:spcPct val="120000"/>
              </a:lnSpc>
              <a:spcAft>
                <a:spcPts val="400"/>
              </a:spcAft>
            </a:pPr>
            <a:r>
              <a:rPr lang="en-US" sz="1600" dirty="0"/>
              <a:t>Consent Decrees reevaluated (removed those with compliance dates that have passed, added a few new units)</a:t>
            </a:r>
          </a:p>
          <a:p>
            <a:pPr lvl="1">
              <a:lnSpc>
                <a:spcPct val="120000"/>
              </a:lnSpc>
              <a:spcAft>
                <a:spcPts val="400"/>
              </a:spcAft>
            </a:pPr>
            <a:r>
              <a:rPr lang="en-US" sz="1600" dirty="0"/>
              <a:t>Ethanol and biorefinery plants projected</a:t>
            </a:r>
          </a:p>
          <a:p>
            <a:pPr>
              <a:lnSpc>
                <a:spcPct val="120000"/>
              </a:lnSpc>
            </a:pPr>
            <a:r>
              <a:rPr lang="en-US" sz="1900" b="1" dirty="0"/>
              <a:t>Airports</a:t>
            </a:r>
          </a:p>
          <a:p>
            <a:pPr lvl="1">
              <a:lnSpc>
                <a:spcPct val="120000"/>
              </a:lnSpc>
            </a:pPr>
            <a:r>
              <a:rPr lang="en-US" sz="1700" dirty="0"/>
              <a:t>Projection factors created using airport-specific numbers from the FAA’s Terminal Area Forecast (TAF), where available – </a:t>
            </a:r>
            <a:r>
              <a:rPr lang="en-US" sz="1700" b="1" dirty="0"/>
              <a:t>standard approach</a:t>
            </a:r>
            <a:r>
              <a:rPr lang="en-US" sz="1700" dirty="0"/>
              <a:t>, new base emissions (see above)</a:t>
            </a:r>
          </a:p>
          <a:p>
            <a:pPr lvl="1">
              <a:lnSpc>
                <a:spcPct val="120000"/>
              </a:lnSpc>
            </a:pPr>
            <a:endParaRPr lang="en-US" sz="1600" dirty="0"/>
          </a:p>
          <a:p>
            <a:pPr lvl="1"/>
            <a:endParaRPr lang="en-US" sz="1600" dirty="0"/>
          </a:p>
          <a:p>
            <a:endParaRPr lang="en-US" sz="1600" dirty="0"/>
          </a:p>
        </p:txBody>
      </p:sp>
      <p:sp>
        <p:nvSpPr>
          <p:cNvPr id="3" name="Slide Number Placeholder 2"/>
          <p:cNvSpPr>
            <a:spLocks noGrp="1"/>
          </p:cNvSpPr>
          <p:nvPr>
            <p:ph type="sldNum" sz="quarter" idx="12"/>
          </p:nvPr>
        </p:nvSpPr>
        <p:spPr/>
        <p:txBody>
          <a:bodyPr/>
          <a:lstStyle/>
          <a:p>
            <a:pPr>
              <a:defRPr/>
            </a:pPr>
            <a:fld id="{61C894BD-DCE2-4A96-A9AF-225BBEAC2A40}" type="slidenum">
              <a:rPr lang="en-US">
                <a:solidFill>
                  <a:prstClr val="black"/>
                </a:solidFill>
                <a:latin typeface="Lucida Sans Unicode"/>
              </a:rPr>
              <a:pPr>
                <a:defRPr/>
              </a:pPr>
              <a:t>25</a:t>
            </a:fld>
            <a:endParaRPr lang="en-US">
              <a:solidFill>
                <a:prstClr val="black"/>
              </a:solidFill>
              <a:latin typeface="Lucida Sans Unicode"/>
            </a:endParaRPr>
          </a:p>
        </p:txBody>
      </p:sp>
      <p:sp>
        <p:nvSpPr>
          <p:cNvPr id="4" name="Title 3"/>
          <p:cNvSpPr>
            <a:spLocks noGrp="1"/>
          </p:cNvSpPr>
          <p:nvPr>
            <p:ph type="title"/>
          </p:nvPr>
        </p:nvSpPr>
        <p:spPr/>
        <p:txBody>
          <a:bodyPr>
            <a:normAutofit/>
          </a:bodyPr>
          <a:lstStyle/>
          <a:p>
            <a:r>
              <a:rPr lang="en-US" sz="4400" dirty="0"/>
              <a:t>Non-EGU Point: Future Year Updates</a:t>
            </a:r>
          </a:p>
        </p:txBody>
      </p:sp>
    </p:spTree>
    <p:extLst>
      <p:ext uri="{BB962C8B-B14F-4D97-AF65-F5344CB8AC3E}">
        <p14:creationId xmlns:p14="http://schemas.microsoft.com/office/powerpoint/2010/main" val="11050554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BD8D72-EB8C-4197-8E58-2D71BAEAB97B}"/>
              </a:ext>
            </a:extLst>
          </p:cNvPr>
          <p:cNvSpPr>
            <a:spLocks noGrp="1"/>
          </p:cNvSpPr>
          <p:nvPr>
            <p:ph type="sldNum" sz="quarter" idx="12"/>
          </p:nvPr>
        </p:nvSpPr>
        <p:spPr/>
        <p:txBody>
          <a:bodyPr/>
          <a:lstStyle/>
          <a:p>
            <a:pPr>
              <a:defRPr/>
            </a:pPr>
            <a:fld id="{61C894BD-DCE2-4A96-A9AF-225BBEAC2A40}" type="slidenum">
              <a:rPr lang="en-US">
                <a:solidFill>
                  <a:prstClr val="black"/>
                </a:solidFill>
                <a:latin typeface="Lucida Sans Unicode"/>
              </a:rPr>
              <a:pPr>
                <a:defRPr/>
              </a:pPr>
              <a:t>26</a:t>
            </a:fld>
            <a:endParaRPr lang="en-US">
              <a:solidFill>
                <a:prstClr val="black"/>
              </a:solidFill>
              <a:latin typeface="Lucida Sans Unicode"/>
            </a:endParaRPr>
          </a:p>
        </p:txBody>
      </p:sp>
      <p:sp>
        <p:nvSpPr>
          <p:cNvPr id="7" name="Title 3">
            <a:extLst>
              <a:ext uri="{FF2B5EF4-FFF2-40B4-BE49-F238E27FC236}">
                <a16:creationId xmlns:a16="http://schemas.microsoft.com/office/drawing/2014/main" id="{2021837B-2B2A-4BDF-863E-D37D05A066DF}"/>
              </a:ext>
            </a:extLst>
          </p:cNvPr>
          <p:cNvSpPr txBox="1">
            <a:spLocks/>
          </p:cNvSpPr>
          <p:nvPr/>
        </p:nvSpPr>
        <p:spPr>
          <a:xfrm>
            <a:off x="1161018" y="455304"/>
            <a:ext cx="9862344" cy="623850"/>
          </a:xfrm>
          <a:prstGeom prst="rect">
            <a:avLst/>
          </a:prstGeom>
        </p:spPr>
        <p:txBody>
          <a:bodyPr>
            <a:noAutofit/>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defRPr/>
            </a:pPr>
            <a:r>
              <a:rPr lang="en-US" sz="3600" b="0" dirty="0">
                <a:solidFill>
                  <a:srgbClr val="1F497D"/>
                </a:solidFill>
                <a:latin typeface="Lucida Sans Unicode"/>
              </a:rPr>
              <a:t>Non-EGU Point NOx Projection Differences</a:t>
            </a:r>
          </a:p>
        </p:txBody>
      </p:sp>
      <p:sp>
        <p:nvSpPr>
          <p:cNvPr id="8" name="Content Placeholder 1">
            <a:extLst>
              <a:ext uri="{FF2B5EF4-FFF2-40B4-BE49-F238E27FC236}">
                <a16:creationId xmlns:a16="http://schemas.microsoft.com/office/drawing/2014/main" id="{2AAB6E6F-508E-4FF3-B8CC-FFA8380BD326}"/>
              </a:ext>
            </a:extLst>
          </p:cNvPr>
          <p:cNvSpPr txBox="1">
            <a:spLocks/>
          </p:cNvSpPr>
          <p:nvPr/>
        </p:nvSpPr>
        <p:spPr>
          <a:xfrm>
            <a:off x="1524000" y="1759786"/>
            <a:ext cx="2449276" cy="4249131"/>
          </a:xfrm>
          <a:prstGeom prst="rect">
            <a:avLst/>
          </a:prstGeom>
        </p:spPr>
        <p:txBody>
          <a:bodyPr>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indent="0">
              <a:lnSpc>
                <a:spcPct val="120000"/>
              </a:lnSpc>
              <a:buClr>
                <a:srgbClr val="4F81BD"/>
              </a:buClr>
              <a:buNone/>
              <a:defRPr/>
            </a:pPr>
            <a:endParaRPr lang="en-US" sz="1600" dirty="0">
              <a:solidFill>
                <a:prstClr val="black"/>
              </a:solidFill>
              <a:latin typeface="Lucida Sans Unicode"/>
            </a:endParaRPr>
          </a:p>
        </p:txBody>
      </p:sp>
      <p:pic>
        <p:nvPicPr>
          <p:cNvPr id="10" name="Picture 9" descr="A close up of a map&#10;&#10;Description automatically generated">
            <a:extLst>
              <a:ext uri="{FF2B5EF4-FFF2-40B4-BE49-F238E27FC236}">
                <a16:creationId xmlns:a16="http://schemas.microsoft.com/office/drawing/2014/main" id="{932A74B1-57D2-455C-AF09-0C951E0550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0190" y="1447801"/>
            <a:ext cx="9144000" cy="4769409"/>
          </a:xfrm>
          <a:prstGeom prst="rect">
            <a:avLst/>
          </a:prstGeom>
        </p:spPr>
      </p:pic>
      <p:sp>
        <p:nvSpPr>
          <p:cNvPr id="6" name="TextBox 5">
            <a:extLst>
              <a:ext uri="{FF2B5EF4-FFF2-40B4-BE49-F238E27FC236}">
                <a16:creationId xmlns:a16="http://schemas.microsoft.com/office/drawing/2014/main" id="{9C312CDD-F59F-B843-85E7-BC2AB315227B}"/>
              </a:ext>
            </a:extLst>
          </p:cNvPr>
          <p:cNvSpPr txBox="1"/>
          <p:nvPr/>
        </p:nvSpPr>
        <p:spPr>
          <a:xfrm>
            <a:off x="1828800" y="5257800"/>
            <a:ext cx="2296472" cy="369332"/>
          </a:xfrm>
          <a:prstGeom prst="rect">
            <a:avLst/>
          </a:prstGeom>
          <a:noFill/>
        </p:spPr>
        <p:txBody>
          <a:bodyPr wrap="square" rtlCol="0">
            <a:spAutoFit/>
          </a:bodyPr>
          <a:lstStyle/>
          <a:p>
            <a:r>
              <a:rPr lang="en-US" dirty="0"/>
              <a:t>2028-2016v1</a:t>
            </a:r>
          </a:p>
        </p:txBody>
      </p:sp>
    </p:spTree>
    <p:extLst>
      <p:ext uri="{BB962C8B-B14F-4D97-AF65-F5344CB8AC3E}">
        <p14:creationId xmlns:p14="http://schemas.microsoft.com/office/powerpoint/2010/main" val="39167576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BD8D72-EB8C-4197-8E58-2D71BAEAB97B}"/>
              </a:ext>
            </a:extLst>
          </p:cNvPr>
          <p:cNvSpPr>
            <a:spLocks noGrp="1"/>
          </p:cNvSpPr>
          <p:nvPr>
            <p:ph type="sldNum" sz="quarter" idx="12"/>
          </p:nvPr>
        </p:nvSpPr>
        <p:spPr/>
        <p:txBody>
          <a:bodyPr/>
          <a:lstStyle/>
          <a:p>
            <a:pPr>
              <a:defRPr/>
            </a:pPr>
            <a:fld id="{61C894BD-DCE2-4A96-A9AF-225BBEAC2A40}" type="slidenum">
              <a:rPr lang="en-US">
                <a:solidFill>
                  <a:prstClr val="black"/>
                </a:solidFill>
                <a:latin typeface="Lucida Sans Unicode"/>
              </a:rPr>
              <a:pPr>
                <a:defRPr/>
              </a:pPr>
              <a:t>27</a:t>
            </a:fld>
            <a:endParaRPr lang="en-US">
              <a:solidFill>
                <a:prstClr val="black"/>
              </a:solidFill>
              <a:latin typeface="Lucida Sans Unicode"/>
            </a:endParaRPr>
          </a:p>
        </p:txBody>
      </p:sp>
      <p:sp>
        <p:nvSpPr>
          <p:cNvPr id="7" name="Title 3">
            <a:extLst>
              <a:ext uri="{FF2B5EF4-FFF2-40B4-BE49-F238E27FC236}">
                <a16:creationId xmlns:a16="http://schemas.microsoft.com/office/drawing/2014/main" id="{2021837B-2B2A-4BDF-863E-D37D05A066DF}"/>
              </a:ext>
            </a:extLst>
          </p:cNvPr>
          <p:cNvSpPr txBox="1">
            <a:spLocks/>
          </p:cNvSpPr>
          <p:nvPr/>
        </p:nvSpPr>
        <p:spPr>
          <a:xfrm>
            <a:off x="399720" y="1188285"/>
            <a:ext cx="3570928" cy="1143000"/>
          </a:xfrm>
          <a:prstGeom prst="rect">
            <a:avLst/>
          </a:prstGeom>
        </p:spPr>
        <p:txBody>
          <a:bodyPr>
            <a:noAutofit/>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defRPr/>
            </a:pPr>
            <a:r>
              <a:rPr lang="en-US" sz="3200" b="0" dirty="0">
                <a:solidFill>
                  <a:srgbClr val="1F497D"/>
                </a:solidFill>
                <a:latin typeface="Lucida Sans Unicode"/>
              </a:rPr>
              <a:t>Airport NOx Difference Maps</a:t>
            </a:r>
          </a:p>
        </p:txBody>
      </p:sp>
      <p:sp>
        <p:nvSpPr>
          <p:cNvPr id="8" name="Content Placeholder 1">
            <a:extLst>
              <a:ext uri="{FF2B5EF4-FFF2-40B4-BE49-F238E27FC236}">
                <a16:creationId xmlns:a16="http://schemas.microsoft.com/office/drawing/2014/main" id="{2AAB6E6F-508E-4FF3-B8CC-FFA8380BD326}"/>
              </a:ext>
            </a:extLst>
          </p:cNvPr>
          <p:cNvSpPr txBox="1">
            <a:spLocks/>
          </p:cNvSpPr>
          <p:nvPr/>
        </p:nvSpPr>
        <p:spPr>
          <a:xfrm>
            <a:off x="1524000" y="1759786"/>
            <a:ext cx="2449276" cy="4249131"/>
          </a:xfrm>
          <a:prstGeom prst="rect">
            <a:avLst/>
          </a:prstGeom>
        </p:spPr>
        <p:txBody>
          <a:bodyPr>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indent="0">
              <a:lnSpc>
                <a:spcPct val="120000"/>
              </a:lnSpc>
              <a:buClr>
                <a:srgbClr val="4F81BD"/>
              </a:buClr>
              <a:buNone/>
              <a:defRPr/>
            </a:pPr>
            <a:endParaRPr lang="en-US" sz="1600" dirty="0">
              <a:solidFill>
                <a:prstClr val="black"/>
              </a:solidFill>
              <a:latin typeface="Lucida Sans Unicode"/>
            </a:endParaRPr>
          </a:p>
        </p:txBody>
      </p:sp>
      <p:pic>
        <p:nvPicPr>
          <p:cNvPr id="5" name="Picture 4" descr="A close up of a map&#10;&#10;Description automatically generated">
            <a:extLst>
              <a:ext uri="{FF2B5EF4-FFF2-40B4-BE49-F238E27FC236}">
                <a16:creationId xmlns:a16="http://schemas.microsoft.com/office/drawing/2014/main" id="{DBE2FC72-566C-46E7-A52A-173BACF557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3856" y="45285"/>
            <a:ext cx="6574144" cy="3429001"/>
          </a:xfrm>
          <a:prstGeom prst="rect">
            <a:avLst/>
          </a:prstGeom>
        </p:spPr>
      </p:pic>
      <p:pic>
        <p:nvPicPr>
          <p:cNvPr id="10" name="Picture 9" descr="A close up of a map&#10;&#10;Description automatically generated">
            <a:extLst>
              <a:ext uri="{FF2B5EF4-FFF2-40B4-BE49-F238E27FC236}">
                <a16:creationId xmlns:a16="http://schemas.microsoft.com/office/drawing/2014/main" id="{87507810-7961-4E84-9A1E-2261485578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0191" y="3429000"/>
            <a:ext cx="6596855" cy="3429002"/>
          </a:xfrm>
          <a:prstGeom prst="rect">
            <a:avLst/>
          </a:prstGeom>
        </p:spPr>
      </p:pic>
      <p:sp>
        <p:nvSpPr>
          <p:cNvPr id="3" name="TextBox 2">
            <a:extLst>
              <a:ext uri="{FF2B5EF4-FFF2-40B4-BE49-F238E27FC236}">
                <a16:creationId xmlns:a16="http://schemas.microsoft.com/office/drawing/2014/main" id="{279C83E4-59BE-4E46-AC5B-1D95D757A3F9}"/>
              </a:ext>
            </a:extLst>
          </p:cNvPr>
          <p:cNvSpPr txBox="1"/>
          <p:nvPr/>
        </p:nvSpPr>
        <p:spPr>
          <a:xfrm>
            <a:off x="4332928" y="2766926"/>
            <a:ext cx="2296472" cy="369332"/>
          </a:xfrm>
          <a:prstGeom prst="rect">
            <a:avLst/>
          </a:prstGeom>
          <a:noFill/>
        </p:spPr>
        <p:txBody>
          <a:bodyPr wrap="square" rtlCol="0">
            <a:spAutoFit/>
          </a:bodyPr>
          <a:lstStyle/>
          <a:p>
            <a:r>
              <a:rPr lang="en-US" dirty="0"/>
              <a:t>2016v1-2016beta</a:t>
            </a:r>
          </a:p>
        </p:txBody>
      </p:sp>
      <p:sp>
        <p:nvSpPr>
          <p:cNvPr id="9" name="TextBox 8">
            <a:extLst>
              <a:ext uri="{FF2B5EF4-FFF2-40B4-BE49-F238E27FC236}">
                <a16:creationId xmlns:a16="http://schemas.microsoft.com/office/drawing/2014/main" id="{51B363F0-6942-4E42-A9F0-5A8E2F2AB956}"/>
              </a:ext>
            </a:extLst>
          </p:cNvPr>
          <p:cNvSpPr txBox="1"/>
          <p:nvPr/>
        </p:nvSpPr>
        <p:spPr>
          <a:xfrm>
            <a:off x="1676804" y="6221178"/>
            <a:ext cx="2296472" cy="369332"/>
          </a:xfrm>
          <a:prstGeom prst="rect">
            <a:avLst/>
          </a:prstGeom>
          <a:noFill/>
        </p:spPr>
        <p:txBody>
          <a:bodyPr wrap="square" rtlCol="0">
            <a:spAutoFit/>
          </a:bodyPr>
          <a:lstStyle/>
          <a:p>
            <a:r>
              <a:rPr lang="en-US" dirty="0"/>
              <a:t>2028-2016v1</a:t>
            </a:r>
          </a:p>
        </p:txBody>
      </p:sp>
    </p:spTree>
    <p:extLst>
      <p:ext uri="{BB962C8B-B14F-4D97-AF65-F5344CB8AC3E}">
        <p14:creationId xmlns:p14="http://schemas.microsoft.com/office/powerpoint/2010/main" val="16760118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42711" y="3154364"/>
            <a:ext cx="9850010" cy="3618710"/>
          </a:xfrm>
        </p:spPr>
        <p:txBody>
          <a:bodyPr>
            <a:normAutofit/>
          </a:bodyPr>
          <a:lstStyle/>
          <a:p>
            <a:r>
              <a:rPr lang="en-US" sz="2800" b="1" u="sng" dirty="0"/>
              <a:t>Co-leads</a:t>
            </a:r>
            <a:r>
              <a:rPr lang="en-US" sz="2800" dirty="0"/>
              <a:t>: Caroline Farkas (EPA), Jennifer Snyder (EPA)</a:t>
            </a:r>
          </a:p>
          <a:p>
            <a:pPr marL="109728" indent="0">
              <a:buNone/>
            </a:pPr>
            <a:endParaRPr lang="en-US" sz="2800" b="1" u="sng" dirty="0"/>
          </a:p>
          <a:p>
            <a:r>
              <a:rPr lang="en-US" sz="2800" b="1" u="sng" dirty="0"/>
              <a:t>Wiki</a:t>
            </a:r>
            <a:r>
              <a:rPr lang="en-US" sz="2800" dirty="0"/>
              <a:t>: </a:t>
            </a:r>
            <a:r>
              <a:rPr lang="en-US" sz="2400" dirty="0">
                <a:hlinkClick r:id="rId2"/>
              </a:rPr>
              <a:t>http://views.cira.colostate.edu/wiki/wiki/9178</a:t>
            </a:r>
            <a:r>
              <a:rPr lang="en-US" sz="2400" dirty="0"/>
              <a:t>  </a:t>
            </a:r>
          </a:p>
          <a:p>
            <a:endParaRPr lang="en-US" dirty="0"/>
          </a:p>
        </p:txBody>
      </p:sp>
      <p:sp>
        <p:nvSpPr>
          <p:cNvPr id="3" name="Slide Number Placeholder 2"/>
          <p:cNvSpPr>
            <a:spLocks noGrp="1"/>
          </p:cNvSpPr>
          <p:nvPr>
            <p:ph type="sldNum" sz="quarter" idx="12"/>
          </p:nvPr>
        </p:nvSpPr>
        <p:spPr/>
        <p:txBody>
          <a:bodyPr/>
          <a:lstStyle/>
          <a:p>
            <a:pPr>
              <a:defRPr/>
            </a:pPr>
            <a:fld id="{61C894BD-DCE2-4A96-A9AF-225BBEAC2A40}" type="slidenum">
              <a:rPr lang="en-US">
                <a:solidFill>
                  <a:prstClr val="black"/>
                </a:solidFill>
                <a:latin typeface="Lucida Sans Unicode"/>
              </a:rPr>
              <a:pPr>
                <a:defRPr/>
              </a:pPr>
              <a:t>28</a:t>
            </a:fld>
            <a:endParaRPr lang="en-US">
              <a:solidFill>
                <a:prstClr val="black"/>
              </a:solidFill>
              <a:latin typeface="Lucida Sans Unicode"/>
            </a:endParaRPr>
          </a:p>
        </p:txBody>
      </p:sp>
      <p:sp>
        <p:nvSpPr>
          <p:cNvPr id="4" name="Title 3"/>
          <p:cNvSpPr>
            <a:spLocks noGrp="1"/>
          </p:cNvSpPr>
          <p:nvPr>
            <p:ph type="title"/>
          </p:nvPr>
        </p:nvSpPr>
        <p:spPr>
          <a:xfrm>
            <a:off x="838200" y="820886"/>
            <a:ext cx="4973210" cy="1143000"/>
          </a:xfrm>
        </p:spPr>
        <p:txBody>
          <a:bodyPr>
            <a:noAutofit/>
          </a:bodyPr>
          <a:lstStyle/>
          <a:p>
            <a:pPr algn="ctr"/>
            <a:r>
              <a:rPr lang="en-US" sz="4400" dirty="0" err="1"/>
              <a:t>NonPoint</a:t>
            </a:r>
            <a:r>
              <a:rPr lang="en-US" sz="4400" dirty="0"/>
              <a:t> Workgroup</a:t>
            </a:r>
          </a:p>
        </p:txBody>
      </p:sp>
      <p:pic>
        <p:nvPicPr>
          <p:cNvPr id="9" name="Picture 8">
            <a:extLst>
              <a:ext uri="{FF2B5EF4-FFF2-40B4-BE49-F238E27FC236}">
                <a16:creationId xmlns:a16="http://schemas.microsoft.com/office/drawing/2014/main" id="{DC13C631-54D4-BF49-A04E-03EE3CD3EC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7600" y="268059"/>
            <a:ext cx="3396218" cy="2248654"/>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1724480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295401"/>
            <a:ext cx="10972800" cy="5112548"/>
          </a:xfrm>
        </p:spPr>
        <p:txBody>
          <a:bodyPr>
            <a:normAutofit lnSpcReduction="10000"/>
          </a:bodyPr>
          <a:lstStyle/>
          <a:p>
            <a:r>
              <a:rPr lang="en-US" sz="2800" b="1" dirty="0"/>
              <a:t>Differences from beta</a:t>
            </a:r>
          </a:p>
          <a:p>
            <a:pPr lvl="1">
              <a:lnSpc>
                <a:spcPct val="120000"/>
              </a:lnSpc>
            </a:pPr>
            <a:r>
              <a:rPr lang="en-US" sz="2400" b="1" dirty="0" err="1"/>
              <a:t>Afdust</a:t>
            </a:r>
            <a:r>
              <a:rPr lang="en-US" sz="2400" b="1" dirty="0"/>
              <a:t>: </a:t>
            </a:r>
            <a:r>
              <a:rPr lang="en-US" sz="2400" dirty="0"/>
              <a:t>VMT for road dust updated to match </a:t>
            </a:r>
            <a:r>
              <a:rPr lang="en-US" sz="2400" dirty="0" err="1"/>
              <a:t>onroad</a:t>
            </a:r>
            <a:r>
              <a:rPr lang="en-US" sz="2400" dirty="0"/>
              <a:t> mobile VMT for 2016v1</a:t>
            </a:r>
          </a:p>
          <a:p>
            <a:pPr lvl="1">
              <a:lnSpc>
                <a:spcPct val="120000"/>
              </a:lnSpc>
            </a:pPr>
            <a:r>
              <a:rPr lang="en-US" sz="2400" b="1" dirty="0"/>
              <a:t>Ag NH3: </a:t>
            </a:r>
          </a:p>
          <a:p>
            <a:pPr lvl="2">
              <a:lnSpc>
                <a:spcPct val="120000"/>
              </a:lnSpc>
            </a:pPr>
            <a:r>
              <a:rPr lang="en-US" sz="2400" dirty="0"/>
              <a:t>New fertilizer application emissions for 2016</a:t>
            </a:r>
          </a:p>
          <a:p>
            <a:pPr lvl="2">
              <a:lnSpc>
                <a:spcPct val="120000"/>
              </a:lnSpc>
            </a:pPr>
            <a:r>
              <a:rPr lang="en-US" sz="2400" dirty="0"/>
              <a:t>Livestock emissions are from 2017NEI </a:t>
            </a:r>
            <a:r>
              <a:rPr lang="en-US" sz="2400" dirty="0" err="1"/>
              <a:t>backcasted</a:t>
            </a:r>
            <a:r>
              <a:rPr lang="en-US" sz="2400" dirty="0"/>
              <a:t> to 2016 - corrects underprediction in dairy cows and poultry</a:t>
            </a:r>
          </a:p>
          <a:p>
            <a:pPr lvl="1">
              <a:lnSpc>
                <a:spcPct val="120000"/>
              </a:lnSpc>
            </a:pPr>
            <a:r>
              <a:rPr lang="en-US" sz="2400" b="1" dirty="0"/>
              <a:t>Nonpoint-other: </a:t>
            </a:r>
          </a:p>
          <a:p>
            <a:pPr lvl="2">
              <a:lnSpc>
                <a:spcPct val="120000"/>
              </a:lnSpc>
            </a:pPr>
            <a:r>
              <a:rPr lang="en-US" sz="2400" dirty="0"/>
              <a:t>Population-based activity data projected to 2016 using US Census data (e.g., consumer products, solvents, commercial cooking)</a:t>
            </a:r>
          </a:p>
          <a:p>
            <a:pPr lvl="2"/>
            <a:r>
              <a:rPr lang="en-US" sz="2400" dirty="0"/>
              <a:t>NC </a:t>
            </a:r>
            <a:r>
              <a:rPr lang="en-US" sz="2400" dirty="0" err="1"/>
              <a:t>BoilerMACT</a:t>
            </a:r>
            <a:r>
              <a:rPr lang="en-US" sz="2400" dirty="0"/>
              <a:t> controls and growth information</a:t>
            </a:r>
            <a:endParaRPr lang="en-US" sz="1800" dirty="0"/>
          </a:p>
        </p:txBody>
      </p:sp>
      <p:sp>
        <p:nvSpPr>
          <p:cNvPr id="3" name="Slide Number Placeholder 2"/>
          <p:cNvSpPr>
            <a:spLocks noGrp="1"/>
          </p:cNvSpPr>
          <p:nvPr>
            <p:ph type="sldNum" sz="quarter" idx="12"/>
          </p:nvPr>
        </p:nvSpPr>
        <p:spPr/>
        <p:txBody>
          <a:bodyPr/>
          <a:lstStyle/>
          <a:p>
            <a:pPr>
              <a:defRPr/>
            </a:pPr>
            <a:fld id="{61C894BD-DCE2-4A96-A9AF-225BBEAC2A40}" type="slidenum">
              <a:rPr lang="en-US">
                <a:solidFill>
                  <a:prstClr val="black"/>
                </a:solidFill>
                <a:latin typeface="Lucida Sans Unicode"/>
              </a:rPr>
              <a:pPr>
                <a:defRPr/>
              </a:pPr>
              <a:t>29</a:t>
            </a:fld>
            <a:endParaRPr lang="en-US">
              <a:solidFill>
                <a:prstClr val="black"/>
              </a:solidFill>
              <a:latin typeface="Lucida Sans Unicode"/>
            </a:endParaRPr>
          </a:p>
        </p:txBody>
      </p:sp>
      <p:sp>
        <p:nvSpPr>
          <p:cNvPr id="4" name="Title 3"/>
          <p:cNvSpPr>
            <a:spLocks noGrp="1"/>
          </p:cNvSpPr>
          <p:nvPr>
            <p:ph type="title"/>
          </p:nvPr>
        </p:nvSpPr>
        <p:spPr/>
        <p:txBody>
          <a:bodyPr>
            <a:noAutofit/>
          </a:bodyPr>
          <a:lstStyle/>
          <a:p>
            <a:r>
              <a:rPr lang="en-US" sz="3200" dirty="0" err="1"/>
              <a:t>NonPoint</a:t>
            </a:r>
            <a:r>
              <a:rPr lang="en-US" sz="3200" dirty="0"/>
              <a:t> Workgroup: Base Year Updates</a:t>
            </a:r>
          </a:p>
        </p:txBody>
      </p:sp>
    </p:spTree>
    <p:extLst>
      <p:ext uri="{BB962C8B-B14F-4D97-AF65-F5344CB8AC3E}">
        <p14:creationId xmlns:p14="http://schemas.microsoft.com/office/powerpoint/2010/main" val="23158147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484128"/>
            <a:ext cx="10439400" cy="4764273"/>
          </a:xfrm>
        </p:spPr>
        <p:txBody>
          <a:bodyPr>
            <a:normAutofit/>
          </a:bodyPr>
          <a:lstStyle/>
          <a:p>
            <a:pPr>
              <a:spcAft>
                <a:spcPts val="400"/>
              </a:spcAft>
            </a:pPr>
            <a:r>
              <a:rPr lang="en-US" sz="2800" dirty="0"/>
              <a:t>A multi-purpose emissions modeling platform (EMP) is needed</a:t>
            </a:r>
          </a:p>
          <a:p>
            <a:pPr lvl="1">
              <a:spcAft>
                <a:spcPts val="400"/>
              </a:spcAft>
            </a:pPr>
            <a:r>
              <a:rPr lang="en-US" sz="2400" dirty="0"/>
              <a:t>State Implementation Plans, federal analyses</a:t>
            </a:r>
          </a:p>
          <a:p>
            <a:pPr lvl="1"/>
            <a:r>
              <a:rPr lang="en-US" sz="2400" dirty="0"/>
              <a:t>For the first time, EPA, states, and MJOs are engaging in collaborative EMP development </a:t>
            </a:r>
          </a:p>
          <a:p>
            <a:pPr lvl="1"/>
            <a:r>
              <a:rPr lang="en-US" sz="2400" dirty="0"/>
              <a:t>The 2016 base year was selected via a collaborative process</a:t>
            </a:r>
          </a:p>
          <a:p>
            <a:r>
              <a:rPr lang="en-US" sz="2800" dirty="0"/>
              <a:t>Future years selected due to regulatory relevance</a:t>
            </a:r>
          </a:p>
          <a:p>
            <a:pPr lvl="1"/>
            <a:r>
              <a:rPr lang="en-US" sz="2400" dirty="0"/>
              <a:t>2023 is relevant for Ozone NAAQS moderate areas</a:t>
            </a:r>
          </a:p>
          <a:p>
            <a:pPr lvl="2"/>
            <a:r>
              <a:rPr lang="en-US" sz="2000" dirty="0"/>
              <a:t>2020 is being created by some states/regions for 2008 O3 NAAQS attainment demonstration modeling</a:t>
            </a:r>
          </a:p>
          <a:p>
            <a:pPr lvl="1"/>
            <a:r>
              <a:rPr lang="en-US" sz="2400" dirty="0"/>
              <a:t>2028 for regional haze</a:t>
            </a:r>
          </a:p>
          <a:p>
            <a:pPr marL="393192" lvl="1" indent="0">
              <a:buNone/>
            </a:pPr>
            <a:endParaRPr lang="en-US" sz="2400" dirty="0"/>
          </a:p>
          <a:p>
            <a:endParaRPr lang="en-US" sz="2800" dirty="0"/>
          </a:p>
        </p:txBody>
      </p:sp>
      <p:sp>
        <p:nvSpPr>
          <p:cNvPr id="4" name="Slide Number Placeholder 3"/>
          <p:cNvSpPr>
            <a:spLocks noGrp="1"/>
          </p:cNvSpPr>
          <p:nvPr>
            <p:ph type="sldNum" sz="quarter" idx="12"/>
          </p:nvPr>
        </p:nvSpPr>
        <p:spPr/>
        <p:txBody>
          <a:bodyPr/>
          <a:lstStyle/>
          <a:p>
            <a:fld id="{61C894BD-DCE2-4A96-A9AF-225BBEAC2A40}" type="slidenum">
              <a:rPr lang="en-US" smtClean="0"/>
              <a:pPr/>
              <a:t>3</a:t>
            </a:fld>
            <a:endParaRPr lang="en-US"/>
          </a:p>
        </p:txBody>
      </p:sp>
      <p:sp>
        <p:nvSpPr>
          <p:cNvPr id="5" name="Title 4"/>
          <p:cNvSpPr>
            <a:spLocks noGrp="1"/>
          </p:cNvSpPr>
          <p:nvPr>
            <p:ph type="title"/>
          </p:nvPr>
        </p:nvSpPr>
        <p:spPr>
          <a:xfrm>
            <a:off x="609600" y="274638"/>
            <a:ext cx="9829800" cy="944562"/>
          </a:xfrm>
        </p:spPr>
        <p:txBody>
          <a:bodyPr>
            <a:noAutofit/>
          </a:bodyPr>
          <a:lstStyle/>
          <a:p>
            <a:r>
              <a:rPr lang="en-US" sz="3600" dirty="0"/>
              <a:t>Overview of the Platform Collaborative</a:t>
            </a:r>
          </a:p>
        </p:txBody>
      </p:sp>
    </p:spTree>
    <p:extLst>
      <p:ext uri="{BB962C8B-B14F-4D97-AF65-F5344CB8AC3E}">
        <p14:creationId xmlns:p14="http://schemas.microsoft.com/office/powerpoint/2010/main" val="3473601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380852"/>
            <a:ext cx="10591800" cy="5112548"/>
          </a:xfrm>
          <a:noFill/>
        </p:spPr>
        <p:txBody>
          <a:bodyPr>
            <a:normAutofit lnSpcReduction="10000"/>
          </a:bodyPr>
          <a:lstStyle/>
          <a:p>
            <a:r>
              <a:rPr lang="en-US" sz="2800" b="1" dirty="0"/>
              <a:t>Differences from beta</a:t>
            </a:r>
          </a:p>
          <a:p>
            <a:pPr lvl="1">
              <a:lnSpc>
                <a:spcPct val="120000"/>
              </a:lnSpc>
            </a:pPr>
            <a:r>
              <a:rPr lang="en-US" sz="2400" b="1" dirty="0" err="1"/>
              <a:t>Afdust</a:t>
            </a:r>
            <a:r>
              <a:rPr lang="en-US" sz="2400" b="1" dirty="0"/>
              <a:t>: </a:t>
            </a:r>
            <a:r>
              <a:rPr lang="en-US" sz="2400" dirty="0"/>
              <a:t>State-submitted projection factors (MARAMA, NJ, NC)</a:t>
            </a:r>
          </a:p>
          <a:p>
            <a:pPr lvl="1">
              <a:lnSpc>
                <a:spcPct val="120000"/>
              </a:lnSpc>
            </a:pPr>
            <a:r>
              <a:rPr lang="en-US" sz="2400" b="1" dirty="0"/>
              <a:t>Ag: </a:t>
            </a:r>
            <a:r>
              <a:rPr lang="en-US" sz="2400" dirty="0"/>
              <a:t>livestock projected using Feb 2019 USDA national projections</a:t>
            </a:r>
          </a:p>
          <a:p>
            <a:pPr lvl="1">
              <a:lnSpc>
                <a:spcPct val="120000"/>
              </a:lnSpc>
            </a:pPr>
            <a:r>
              <a:rPr lang="en-US" sz="2400" b="1" dirty="0"/>
              <a:t>RWC: </a:t>
            </a:r>
            <a:r>
              <a:rPr lang="en-US" sz="2400" dirty="0"/>
              <a:t>VT &amp; NC submitted new factors</a:t>
            </a:r>
          </a:p>
          <a:p>
            <a:pPr lvl="1">
              <a:lnSpc>
                <a:spcPct val="120000"/>
              </a:lnSpc>
            </a:pPr>
            <a:r>
              <a:rPr lang="en-US" sz="2400" b="1" dirty="0"/>
              <a:t>Nonpoint-Other</a:t>
            </a:r>
          </a:p>
          <a:p>
            <a:pPr lvl="2">
              <a:lnSpc>
                <a:spcPct val="120000"/>
              </a:lnSpc>
            </a:pPr>
            <a:r>
              <a:rPr lang="en-US" sz="2400" dirty="0"/>
              <a:t>Industrial sources updated to use Annual Energy Outlook (AEO) 2019</a:t>
            </a:r>
          </a:p>
          <a:p>
            <a:pPr lvl="2">
              <a:lnSpc>
                <a:spcPct val="120000"/>
              </a:lnSpc>
            </a:pPr>
            <a:r>
              <a:rPr lang="en-US" sz="2400" dirty="0"/>
              <a:t>Control factors reevaluated (e.g., RICE NSPS, Boiler MACT, Fuel Sulfur rules, PA RACT)</a:t>
            </a:r>
          </a:p>
          <a:p>
            <a:pPr lvl="2">
              <a:lnSpc>
                <a:spcPct val="120000"/>
              </a:lnSpc>
            </a:pPr>
            <a:r>
              <a:rPr lang="en-US" sz="2400" dirty="0"/>
              <a:t>Submitted edits included  (MARAMA, NJ, NY, NC)</a:t>
            </a:r>
          </a:p>
          <a:p>
            <a:pPr lvl="2">
              <a:lnSpc>
                <a:spcPct val="120000"/>
              </a:lnSpc>
            </a:pPr>
            <a:r>
              <a:rPr lang="en-US" sz="2400" dirty="0"/>
              <a:t>Cellulosic emissions included</a:t>
            </a:r>
          </a:p>
          <a:p>
            <a:pPr lvl="2">
              <a:lnSpc>
                <a:spcPct val="120000"/>
              </a:lnSpc>
            </a:pPr>
            <a:endParaRPr lang="en-US" sz="2400" dirty="0"/>
          </a:p>
          <a:p>
            <a:pPr lvl="1">
              <a:lnSpc>
                <a:spcPct val="120000"/>
              </a:lnSpc>
            </a:pPr>
            <a:endParaRPr lang="en-US" sz="1800" dirty="0"/>
          </a:p>
        </p:txBody>
      </p:sp>
      <p:sp>
        <p:nvSpPr>
          <p:cNvPr id="3" name="Slide Number Placeholder 2"/>
          <p:cNvSpPr>
            <a:spLocks noGrp="1"/>
          </p:cNvSpPr>
          <p:nvPr>
            <p:ph type="sldNum" sz="quarter" idx="12"/>
          </p:nvPr>
        </p:nvSpPr>
        <p:spPr/>
        <p:txBody>
          <a:bodyPr/>
          <a:lstStyle/>
          <a:p>
            <a:pPr>
              <a:defRPr/>
            </a:pPr>
            <a:fld id="{61C894BD-DCE2-4A96-A9AF-225BBEAC2A40}" type="slidenum">
              <a:rPr lang="en-US">
                <a:solidFill>
                  <a:prstClr val="black"/>
                </a:solidFill>
                <a:latin typeface="Lucida Sans Unicode"/>
              </a:rPr>
              <a:pPr>
                <a:defRPr/>
              </a:pPr>
              <a:t>30</a:t>
            </a:fld>
            <a:endParaRPr lang="en-US">
              <a:solidFill>
                <a:prstClr val="black"/>
              </a:solidFill>
              <a:latin typeface="Lucida Sans Unicode"/>
            </a:endParaRPr>
          </a:p>
        </p:txBody>
      </p:sp>
      <p:sp>
        <p:nvSpPr>
          <p:cNvPr id="4" name="Title 3"/>
          <p:cNvSpPr>
            <a:spLocks noGrp="1"/>
          </p:cNvSpPr>
          <p:nvPr>
            <p:ph type="title"/>
          </p:nvPr>
        </p:nvSpPr>
        <p:spPr>
          <a:xfrm>
            <a:off x="609600" y="274638"/>
            <a:ext cx="9829800" cy="1143000"/>
          </a:xfrm>
        </p:spPr>
        <p:txBody>
          <a:bodyPr>
            <a:noAutofit/>
          </a:bodyPr>
          <a:lstStyle/>
          <a:p>
            <a:r>
              <a:rPr lang="en-US" sz="3200" dirty="0" err="1"/>
              <a:t>NonPoint</a:t>
            </a:r>
            <a:r>
              <a:rPr lang="en-US" sz="3200" dirty="0"/>
              <a:t> Workgroup: Future Year Updates</a:t>
            </a:r>
          </a:p>
        </p:txBody>
      </p:sp>
    </p:spTree>
    <p:extLst>
      <p:ext uri="{BB962C8B-B14F-4D97-AF65-F5344CB8AC3E}">
        <p14:creationId xmlns:p14="http://schemas.microsoft.com/office/powerpoint/2010/main" val="14548751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1065750-E245-4533-A113-1D5D12BABAD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81228" y="263209"/>
            <a:ext cx="5955804" cy="3327209"/>
          </a:xfrm>
        </p:spPr>
      </p:pic>
      <p:sp>
        <p:nvSpPr>
          <p:cNvPr id="3" name="Slide Number Placeholder 2">
            <a:extLst>
              <a:ext uri="{FF2B5EF4-FFF2-40B4-BE49-F238E27FC236}">
                <a16:creationId xmlns:a16="http://schemas.microsoft.com/office/drawing/2014/main" id="{2F1B9EFF-4664-4CCF-ACBD-5A012A41C016}"/>
              </a:ext>
            </a:extLst>
          </p:cNvPr>
          <p:cNvSpPr>
            <a:spLocks noGrp="1"/>
          </p:cNvSpPr>
          <p:nvPr>
            <p:ph type="sldNum" sz="quarter" idx="12"/>
          </p:nvPr>
        </p:nvSpPr>
        <p:spPr/>
        <p:txBody>
          <a:bodyPr/>
          <a:lstStyle/>
          <a:p>
            <a:pPr>
              <a:defRPr/>
            </a:pPr>
            <a:fld id="{61C894BD-DCE2-4A96-A9AF-225BBEAC2A40}" type="slidenum">
              <a:rPr lang="en-US">
                <a:solidFill>
                  <a:prstClr val="black"/>
                </a:solidFill>
                <a:latin typeface="Lucida Sans Unicode"/>
              </a:rPr>
              <a:pPr>
                <a:defRPr/>
              </a:pPr>
              <a:t>31</a:t>
            </a:fld>
            <a:endParaRPr lang="en-US">
              <a:solidFill>
                <a:prstClr val="black"/>
              </a:solidFill>
              <a:latin typeface="Lucida Sans Unicode"/>
            </a:endParaRPr>
          </a:p>
        </p:txBody>
      </p:sp>
      <p:sp>
        <p:nvSpPr>
          <p:cNvPr id="10" name="Content Placeholder 1">
            <a:extLst>
              <a:ext uri="{FF2B5EF4-FFF2-40B4-BE49-F238E27FC236}">
                <a16:creationId xmlns:a16="http://schemas.microsoft.com/office/drawing/2014/main" id="{88C3DF3C-5639-4BE0-B79C-CD9D9240C303}"/>
              </a:ext>
            </a:extLst>
          </p:cNvPr>
          <p:cNvSpPr txBox="1">
            <a:spLocks/>
          </p:cNvSpPr>
          <p:nvPr/>
        </p:nvSpPr>
        <p:spPr>
          <a:xfrm>
            <a:off x="222205" y="1245577"/>
            <a:ext cx="4267200" cy="2233067"/>
          </a:xfrm>
          <a:prstGeom prst="rect">
            <a:avLst/>
          </a:prstGeom>
        </p:spPr>
        <p:txBody>
          <a:bodyPr>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nSpc>
                <a:spcPct val="120000"/>
              </a:lnSpc>
              <a:buClr>
                <a:srgbClr val="4F81BD"/>
              </a:buClr>
              <a:defRPr/>
            </a:pPr>
            <a:r>
              <a:rPr lang="en-US" sz="2000" dirty="0">
                <a:solidFill>
                  <a:prstClr val="black"/>
                </a:solidFill>
                <a:latin typeface="Lucida Sans Unicode"/>
              </a:rPr>
              <a:t>New 2016 fertilizer emissions provided by EPA ORD</a:t>
            </a:r>
          </a:p>
          <a:p>
            <a:pPr>
              <a:lnSpc>
                <a:spcPct val="120000"/>
              </a:lnSpc>
              <a:buClr>
                <a:srgbClr val="4F81BD"/>
              </a:buClr>
              <a:defRPr/>
            </a:pPr>
            <a:r>
              <a:rPr lang="en-US" sz="2000" dirty="0">
                <a:solidFill>
                  <a:prstClr val="black"/>
                </a:solidFill>
                <a:latin typeface="Lucida Sans Unicode"/>
              </a:rPr>
              <a:t>No growth assumed for projection years</a:t>
            </a:r>
          </a:p>
        </p:txBody>
      </p:sp>
      <p:sp>
        <p:nvSpPr>
          <p:cNvPr id="7" name="Title 3">
            <a:extLst>
              <a:ext uri="{FF2B5EF4-FFF2-40B4-BE49-F238E27FC236}">
                <a16:creationId xmlns:a16="http://schemas.microsoft.com/office/drawing/2014/main" id="{F10C7114-CEF4-434E-A2CE-53A3B868AA2D}"/>
              </a:ext>
            </a:extLst>
          </p:cNvPr>
          <p:cNvSpPr txBox="1">
            <a:spLocks/>
          </p:cNvSpPr>
          <p:nvPr/>
        </p:nvSpPr>
        <p:spPr>
          <a:xfrm>
            <a:off x="727977" y="448976"/>
            <a:ext cx="3255656" cy="810256"/>
          </a:xfrm>
          <a:prstGeom prst="rect">
            <a:avLst/>
          </a:prstGeom>
        </p:spPr>
        <p:txBody>
          <a:bodyPr>
            <a:noAutofit/>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defRPr/>
            </a:pPr>
            <a:r>
              <a:rPr lang="en-US" sz="3200" b="0" dirty="0">
                <a:solidFill>
                  <a:srgbClr val="1F497D"/>
                </a:solidFill>
                <a:latin typeface="Lucida Sans Unicode"/>
              </a:rPr>
              <a:t>Ag Fertilizer</a:t>
            </a:r>
          </a:p>
        </p:txBody>
      </p:sp>
      <p:sp>
        <p:nvSpPr>
          <p:cNvPr id="9" name="TextBox 8">
            <a:extLst>
              <a:ext uri="{FF2B5EF4-FFF2-40B4-BE49-F238E27FC236}">
                <a16:creationId xmlns:a16="http://schemas.microsoft.com/office/drawing/2014/main" id="{EBC5D043-7595-423C-A55E-B3C40130AAE0}"/>
              </a:ext>
            </a:extLst>
          </p:cNvPr>
          <p:cNvSpPr txBox="1"/>
          <p:nvPr/>
        </p:nvSpPr>
        <p:spPr>
          <a:xfrm>
            <a:off x="5105400" y="157808"/>
            <a:ext cx="4038600" cy="246221"/>
          </a:xfrm>
          <a:prstGeom prst="rect">
            <a:avLst/>
          </a:prstGeom>
          <a:solidFill>
            <a:schemeClr val="bg1"/>
          </a:solidFill>
        </p:spPr>
        <p:txBody>
          <a:bodyPr wrap="square" rtlCol="0">
            <a:spAutoFit/>
          </a:bodyPr>
          <a:lstStyle/>
          <a:p>
            <a:pPr algn="ctr">
              <a:defRPr/>
            </a:pPr>
            <a:r>
              <a:rPr lang="en-US" sz="1000" b="1" dirty="0">
                <a:solidFill>
                  <a:prstClr val="black"/>
                </a:solidFill>
                <a:latin typeface="Lucida Sans Unicode"/>
              </a:rPr>
              <a:t>Ag Fert 2016fh (v1) NH3</a:t>
            </a:r>
          </a:p>
        </p:txBody>
      </p:sp>
      <p:pic>
        <p:nvPicPr>
          <p:cNvPr id="5" name="Picture 4" descr="A close up of a map&#10;&#10;Description automatically generated">
            <a:extLst>
              <a:ext uri="{FF2B5EF4-FFF2-40B4-BE49-F238E27FC236}">
                <a16:creationId xmlns:a16="http://schemas.microsoft.com/office/drawing/2014/main" id="{7C023F56-99B3-4B3C-89D1-714596664C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7740" y="3657600"/>
            <a:ext cx="6188460" cy="3227832"/>
          </a:xfrm>
          <a:prstGeom prst="rect">
            <a:avLst/>
          </a:prstGeom>
        </p:spPr>
      </p:pic>
      <p:sp>
        <p:nvSpPr>
          <p:cNvPr id="2" name="TextBox 1">
            <a:extLst>
              <a:ext uri="{FF2B5EF4-FFF2-40B4-BE49-F238E27FC236}">
                <a16:creationId xmlns:a16="http://schemas.microsoft.com/office/drawing/2014/main" id="{ACEFA10B-5FA2-4298-9C39-3C2EDD40EE1B}"/>
              </a:ext>
            </a:extLst>
          </p:cNvPr>
          <p:cNvSpPr txBox="1"/>
          <p:nvPr/>
        </p:nvSpPr>
        <p:spPr>
          <a:xfrm>
            <a:off x="7967406" y="4724400"/>
            <a:ext cx="3795620" cy="707886"/>
          </a:xfrm>
          <a:prstGeom prst="rect">
            <a:avLst/>
          </a:prstGeom>
          <a:noFill/>
        </p:spPr>
        <p:txBody>
          <a:bodyPr wrap="square" rtlCol="0">
            <a:spAutoFit/>
          </a:bodyPr>
          <a:lstStyle/>
          <a:p>
            <a:r>
              <a:rPr lang="en-US" sz="2000" dirty="0"/>
              <a:t>Most larger increases </a:t>
            </a:r>
          </a:p>
          <a:p>
            <a:r>
              <a:rPr lang="en-US" sz="2000" dirty="0"/>
              <a:t>in areas with low emissions</a:t>
            </a:r>
          </a:p>
        </p:txBody>
      </p:sp>
      <p:sp>
        <p:nvSpPr>
          <p:cNvPr id="4" name="TextBox 3">
            <a:extLst>
              <a:ext uri="{FF2B5EF4-FFF2-40B4-BE49-F238E27FC236}">
                <a16:creationId xmlns:a16="http://schemas.microsoft.com/office/drawing/2014/main" id="{110DD432-0EF9-1C4C-A936-622DCFF406EA}"/>
              </a:ext>
            </a:extLst>
          </p:cNvPr>
          <p:cNvSpPr txBox="1"/>
          <p:nvPr/>
        </p:nvSpPr>
        <p:spPr>
          <a:xfrm>
            <a:off x="3886200" y="3891452"/>
            <a:ext cx="2265056" cy="369332"/>
          </a:xfrm>
          <a:prstGeom prst="rect">
            <a:avLst/>
          </a:prstGeom>
          <a:noFill/>
        </p:spPr>
        <p:txBody>
          <a:bodyPr wrap="square" rtlCol="0">
            <a:spAutoFit/>
          </a:bodyPr>
          <a:lstStyle/>
          <a:p>
            <a:r>
              <a:rPr lang="en-US" dirty="0"/>
              <a:t>2016v1-2016beta</a:t>
            </a:r>
          </a:p>
        </p:txBody>
      </p:sp>
      <p:sp>
        <p:nvSpPr>
          <p:cNvPr id="11" name="TextBox 10">
            <a:extLst>
              <a:ext uri="{FF2B5EF4-FFF2-40B4-BE49-F238E27FC236}">
                <a16:creationId xmlns:a16="http://schemas.microsoft.com/office/drawing/2014/main" id="{3D4F7A56-356C-3141-96B8-24549DE391BF}"/>
              </a:ext>
            </a:extLst>
          </p:cNvPr>
          <p:cNvSpPr txBox="1"/>
          <p:nvPr/>
        </p:nvSpPr>
        <p:spPr>
          <a:xfrm>
            <a:off x="1697556" y="6183356"/>
            <a:ext cx="2265056" cy="369332"/>
          </a:xfrm>
          <a:prstGeom prst="rect">
            <a:avLst/>
          </a:prstGeom>
          <a:noFill/>
        </p:spPr>
        <p:txBody>
          <a:bodyPr wrap="square" rtlCol="0">
            <a:spAutoFit/>
          </a:bodyPr>
          <a:lstStyle/>
          <a:p>
            <a:r>
              <a:rPr lang="en-US" dirty="0"/>
              <a:t>NH</a:t>
            </a:r>
            <a:r>
              <a:rPr lang="en-US" baseline="-25000" dirty="0"/>
              <a:t>3</a:t>
            </a:r>
            <a:r>
              <a:rPr lang="en-US" dirty="0"/>
              <a:t> % Difference</a:t>
            </a:r>
          </a:p>
        </p:txBody>
      </p:sp>
    </p:spTree>
    <p:extLst>
      <p:ext uri="{BB962C8B-B14F-4D97-AF65-F5344CB8AC3E}">
        <p14:creationId xmlns:p14="http://schemas.microsoft.com/office/powerpoint/2010/main" val="24788853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9580996F-56E9-44DE-B82E-ACC1F8E89C1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19741" y="3429000"/>
            <a:ext cx="6411319" cy="3344073"/>
          </a:xfrm>
        </p:spPr>
      </p:pic>
      <p:sp>
        <p:nvSpPr>
          <p:cNvPr id="3" name="Slide Number Placeholder 2">
            <a:extLst>
              <a:ext uri="{FF2B5EF4-FFF2-40B4-BE49-F238E27FC236}">
                <a16:creationId xmlns:a16="http://schemas.microsoft.com/office/drawing/2014/main" id="{94240C3B-DF81-4E84-A6F6-46518EA05F6A}"/>
              </a:ext>
            </a:extLst>
          </p:cNvPr>
          <p:cNvSpPr>
            <a:spLocks noGrp="1"/>
          </p:cNvSpPr>
          <p:nvPr>
            <p:ph type="sldNum" sz="quarter" idx="12"/>
          </p:nvPr>
        </p:nvSpPr>
        <p:spPr/>
        <p:txBody>
          <a:bodyPr/>
          <a:lstStyle/>
          <a:p>
            <a:pPr>
              <a:defRPr/>
            </a:pPr>
            <a:fld id="{61C894BD-DCE2-4A96-A9AF-225BBEAC2A40}" type="slidenum">
              <a:rPr lang="en-US">
                <a:solidFill>
                  <a:prstClr val="black"/>
                </a:solidFill>
                <a:latin typeface="Lucida Sans Unicode"/>
              </a:rPr>
              <a:pPr>
                <a:defRPr/>
              </a:pPr>
              <a:t>32</a:t>
            </a:fld>
            <a:endParaRPr lang="en-US">
              <a:solidFill>
                <a:prstClr val="black"/>
              </a:solidFill>
              <a:latin typeface="Lucida Sans Unicode"/>
            </a:endParaRPr>
          </a:p>
        </p:txBody>
      </p:sp>
      <p:pic>
        <p:nvPicPr>
          <p:cNvPr id="8" name="Picture 7">
            <a:extLst>
              <a:ext uri="{FF2B5EF4-FFF2-40B4-BE49-F238E27FC236}">
                <a16:creationId xmlns:a16="http://schemas.microsoft.com/office/drawing/2014/main" id="{EFC306FC-942F-4CBC-9BEC-4E77C8FED4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206085"/>
            <a:ext cx="6248400" cy="3222915"/>
          </a:xfrm>
          <a:prstGeom prst="rect">
            <a:avLst/>
          </a:prstGeom>
        </p:spPr>
      </p:pic>
      <p:sp>
        <p:nvSpPr>
          <p:cNvPr id="9" name="Content Placeholder 1">
            <a:extLst>
              <a:ext uri="{FF2B5EF4-FFF2-40B4-BE49-F238E27FC236}">
                <a16:creationId xmlns:a16="http://schemas.microsoft.com/office/drawing/2014/main" id="{E106A082-A8CA-4BE1-8832-D1F704471100}"/>
              </a:ext>
            </a:extLst>
          </p:cNvPr>
          <p:cNvSpPr txBox="1">
            <a:spLocks/>
          </p:cNvSpPr>
          <p:nvPr/>
        </p:nvSpPr>
        <p:spPr>
          <a:xfrm>
            <a:off x="304800" y="1357350"/>
            <a:ext cx="3733801" cy="1995450"/>
          </a:xfrm>
          <a:prstGeom prst="rect">
            <a:avLst/>
          </a:prstGeom>
        </p:spPr>
        <p:txBody>
          <a:bodyPr>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nSpc>
                <a:spcPct val="120000"/>
              </a:lnSpc>
              <a:buClr>
                <a:srgbClr val="4F81BD"/>
              </a:buClr>
              <a:defRPr/>
            </a:pPr>
            <a:r>
              <a:rPr lang="en-US" sz="1800" dirty="0">
                <a:solidFill>
                  <a:prstClr val="black"/>
                </a:solidFill>
                <a:latin typeface="Lucida Sans Unicode"/>
              </a:rPr>
              <a:t>2016v1 emissions based on 2017 NEI</a:t>
            </a:r>
          </a:p>
          <a:p>
            <a:pPr>
              <a:lnSpc>
                <a:spcPct val="120000"/>
              </a:lnSpc>
              <a:buClr>
                <a:srgbClr val="4F81BD"/>
              </a:buClr>
              <a:defRPr/>
            </a:pPr>
            <a:r>
              <a:rPr lang="en-US" sz="1800" dirty="0">
                <a:solidFill>
                  <a:prstClr val="black"/>
                </a:solidFill>
                <a:latin typeface="Lucida Sans Unicode"/>
              </a:rPr>
              <a:t>Poultry (layers) and Dairy cattle are largest increases</a:t>
            </a:r>
          </a:p>
        </p:txBody>
      </p:sp>
      <p:sp>
        <p:nvSpPr>
          <p:cNvPr id="10" name="Title 3">
            <a:extLst>
              <a:ext uri="{FF2B5EF4-FFF2-40B4-BE49-F238E27FC236}">
                <a16:creationId xmlns:a16="http://schemas.microsoft.com/office/drawing/2014/main" id="{D78753DE-ADAB-434C-89C3-FBC1A8BFB883}"/>
              </a:ext>
            </a:extLst>
          </p:cNvPr>
          <p:cNvSpPr txBox="1">
            <a:spLocks/>
          </p:cNvSpPr>
          <p:nvPr/>
        </p:nvSpPr>
        <p:spPr>
          <a:xfrm>
            <a:off x="821044" y="545941"/>
            <a:ext cx="3408056" cy="697109"/>
          </a:xfrm>
          <a:prstGeom prst="rect">
            <a:avLst/>
          </a:prstGeom>
        </p:spPr>
        <p:txBody>
          <a:bodyPr>
            <a:noAutofit/>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defRPr/>
            </a:pPr>
            <a:r>
              <a:rPr lang="en-US" sz="3200" b="0" dirty="0">
                <a:solidFill>
                  <a:srgbClr val="1F497D"/>
                </a:solidFill>
                <a:latin typeface="Lucida Sans Unicode"/>
              </a:rPr>
              <a:t>Ag Livestock</a:t>
            </a:r>
          </a:p>
        </p:txBody>
      </p:sp>
      <p:sp>
        <p:nvSpPr>
          <p:cNvPr id="7" name="TextBox 6">
            <a:extLst>
              <a:ext uri="{FF2B5EF4-FFF2-40B4-BE49-F238E27FC236}">
                <a16:creationId xmlns:a16="http://schemas.microsoft.com/office/drawing/2014/main" id="{E95A4C86-EF4E-2644-B86C-1678FF04A3D8}"/>
              </a:ext>
            </a:extLst>
          </p:cNvPr>
          <p:cNvSpPr txBox="1"/>
          <p:nvPr/>
        </p:nvSpPr>
        <p:spPr>
          <a:xfrm>
            <a:off x="3792871" y="3657600"/>
            <a:ext cx="2265056" cy="369332"/>
          </a:xfrm>
          <a:prstGeom prst="rect">
            <a:avLst/>
          </a:prstGeom>
          <a:noFill/>
        </p:spPr>
        <p:txBody>
          <a:bodyPr wrap="square" rtlCol="0">
            <a:spAutoFit/>
          </a:bodyPr>
          <a:lstStyle/>
          <a:p>
            <a:r>
              <a:rPr lang="en-US" dirty="0"/>
              <a:t>2016v1-2016beta</a:t>
            </a:r>
          </a:p>
        </p:txBody>
      </p:sp>
      <p:sp>
        <p:nvSpPr>
          <p:cNvPr id="11" name="TextBox 10">
            <a:extLst>
              <a:ext uri="{FF2B5EF4-FFF2-40B4-BE49-F238E27FC236}">
                <a16:creationId xmlns:a16="http://schemas.microsoft.com/office/drawing/2014/main" id="{01E824CB-A9E5-D043-83EC-EF919E1571C7}"/>
              </a:ext>
            </a:extLst>
          </p:cNvPr>
          <p:cNvSpPr txBox="1"/>
          <p:nvPr/>
        </p:nvSpPr>
        <p:spPr>
          <a:xfrm>
            <a:off x="1825052" y="6098581"/>
            <a:ext cx="2265056" cy="369332"/>
          </a:xfrm>
          <a:prstGeom prst="rect">
            <a:avLst/>
          </a:prstGeom>
          <a:noFill/>
        </p:spPr>
        <p:txBody>
          <a:bodyPr wrap="square" rtlCol="0">
            <a:spAutoFit/>
          </a:bodyPr>
          <a:lstStyle/>
          <a:p>
            <a:r>
              <a:rPr lang="en-US" dirty="0"/>
              <a:t>NH</a:t>
            </a:r>
            <a:r>
              <a:rPr lang="en-US" baseline="-25000" dirty="0"/>
              <a:t>3</a:t>
            </a:r>
            <a:r>
              <a:rPr lang="en-US" dirty="0"/>
              <a:t> % Difference</a:t>
            </a:r>
          </a:p>
        </p:txBody>
      </p:sp>
    </p:spTree>
    <p:extLst>
      <p:ext uri="{BB962C8B-B14F-4D97-AF65-F5344CB8AC3E}">
        <p14:creationId xmlns:p14="http://schemas.microsoft.com/office/powerpoint/2010/main" val="41871314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9EAC517-A031-4361-8D1B-D5E89688CC3A}"/>
              </a:ext>
            </a:extLst>
          </p:cNvPr>
          <p:cNvSpPr>
            <a:spLocks noGrp="1"/>
          </p:cNvSpPr>
          <p:nvPr>
            <p:ph type="sldNum" sz="quarter" idx="12"/>
          </p:nvPr>
        </p:nvSpPr>
        <p:spPr/>
        <p:txBody>
          <a:bodyPr/>
          <a:lstStyle/>
          <a:p>
            <a:pPr>
              <a:defRPr/>
            </a:pPr>
            <a:fld id="{61C894BD-DCE2-4A96-A9AF-225BBEAC2A40}" type="slidenum">
              <a:rPr lang="en-US">
                <a:solidFill>
                  <a:prstClr val="black"/>
                </a:solidFill>
                <a:latin typeface="Lucida Sans Unicode"/>
              </a:rPr>
              <a:pPr>
                <a:defRPr/>
              </a:pPr>
              <a:t>33</a:t>
            </a:fld>
            <a:endParaRPr lang="en-US">
              <a:solidFill>
                <a:prstClr val="black"/>
              </a:solidFill>
              <a:latin typeface="Lucida Sans Unicode"/>
            </a:endParaRPr>
          </a:p>
        </p:txBody>
      </p:sp>
      <p:pic>
        <p:nvPicPr>
          <p:cNvPr id="4" name="Picture 3" descr="A close up of a map&#10;&#10;Description automatically generated">
            <a:extLst>
              <a:ext uri="{FF2B5EF4-FFF2-40B4-BE49-F238E27FC236}">
                <a16:creationId xmlns:a16="http://schemas.microsoft.com/office/drawing/2014/main" id="{94B6C168-08FA-4E8F-9643-CBB3398380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3858" y="0"/>
            <a:ext cx="6574143" cy="3429000"/>
          </a:xfrm>
          <a:prstGeom prst="rect">
            <a:avLst/>
          </a:prstGeom>
        </p:spPr>
      </p:pic>
      <p:pic>
        <p:nvPicPr>
          <p:cNvPr id="6" name="Picture 5" descr="A close up of a map&#10;&#10;Description automatically generated">
            <a:extLst>
              <a:ext uri="{FF2B5EF4-FFF2-40B4-BE49-F238E27FC236}">
                <a16:creationId xmlns:a16="http://schemas.microsoft.com/office/drawing/2014/main" id="{F25F547C-3C42-49B4-AF13-D353339206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3858" y="3449096"/>
            <a:ext cx="6574143" cy="3429000"/>
          </a:xfrm>
          <a:prstGeom prst="rect">
            <a:avLst/>
          </a:prstGeom>
        </p:spPr>
      </p:pic>
      <p:sp>
        <p:nvSpPr>
          <p:cNvPr id="7" name="Title 3">
            <a:extLst>
              <a:ext uri="{FF2B5EF4-FFF2-40B4-BE49-F238E27FC236}">
                <a16:creationId xmlns:a16="http://schemas.microsoft.com/office/drawing/2014/main" id="{22BB8513-5127-47BC-ABF8-5F21E590DF85}"/>
              </a:ext>
            </a:extLst>
          </p:cNvPr>
          <p:cNvSpPr txBox="1">
            <a:spLocks/>
          </p:cNvSpPr>
          <p:nvPr/>
        </p:nvSpPr>
        <p:spPr>
          <a:xfrm>
            <a:off x="152402" y="381000"/>
            <a:ext cx="3941456" cy="1143000"/>
          </a:xfrm>
          <a:prstGeom prst="rect">
            <a:avLst/>
          </a:prstGeom>
        </p:spPr>
        <p:txBody>
          <a:bodyPr>
            <a:noAutofit/>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defRPr/>
            </a:pPr>
            <a:r>
              <a:rPr lang="en-US" sz="3200" b="0" dirty="0" err="1">
                <a:solidFill>
                  <a:srgbClr val="1F497D"/>
                </a:solidFill>
                <a:latin typeface="Lucida Sans Unicode"/>
              </a:rPr>
              <a:t>Afdust</a:t>
            </a:r>
            <a:r>
              <a:rPr lang="en-US" sz="3200" b="0" dirty="0">
                <a:solidFill>
                  <a:srgbClr val="1F497D"/>
                </a:solidFill>
                <a:latin typeface="Lucida Sans Unicode"/>
              </a:rPr>
              <a:t> PM</a:t>
            </a:r>
            <a:r>
              <a:rPr lang="en-US" sz="3200" b="0" baseline="-25000" dirty="0">
                <a:solidFill>
                  <a:srgbClr val="1F497D"/>
                </a:solidFill>
                <a:latin typeface="Lucida Sans Unicode"/>
              </a:rPr>
              <a:t>2.5</a:t>
            </a:r>
            <a:r>
              <a:rPr lang="en-US" sz="3200" b="0" dirty="0">
                <a:solidFill>
                  <a:srgbClr val="1F497D"/>
                </a:solidFill>
                <a:latin typeface="Lucida Sans Unicode"/>
              </a:rPr>
              <a:t> </a:t>
            </a:r>
          </a:p>
          <a:p>
            <a:pPr>
              <a:defRPr/>
            </a:pPr>
            <a:r>
              <a:rPr lang="en-US" sz="3200" b="0" dirty="0">
                <a:solidFill>
                  <a:srgbClr val="1F497D"/>
                </a:solidFill>
                <a:latin typeface="Lucida Sans Unicode"/>
              </a:rPr>
              <a:t>% Difference Maps</a:t>
            </a:r>
          </a:p>
        </p:txBody>
      </p:sp>
      <p:sp>
        <p:nvSpPr>
          <p:cNvPr id="8" name="Content Placeholder 1">
            <a:extLst>
              <a:ext uri="{FF2B5EF4-FFF2-40B4-BE49-F238E27FC236}">
                <a16:creationId xmlns:a16="http://schemas.microsoft.com/office/drawing/2014/main" id="{1D091F9F-C102-49BB-9C16-971128AEB123}"/>
              </a:ext>
            </a:extLst>
          </p:cNvPr>
          <p:cNvSpPr txBox="1">
            <a:spLocks/>
          </p:cNvSpPr>
          <p:nvPr/>
        </p:nvSpPr>
        <p:spPr>
          <a:xfrm>
            <a:off x="283855" y="1759786"/>
            <a:ext cx="3689421" cy="4249131"/>
          </a:xfrm>
          <a:prstGeom prst="rect">
            <a:avLst/>
          </a:prstGeom>
        </p:spPr>
        <p:txBody>
          <a:bodyPr>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nSpc>
                <a:spcPct val="120000"/>
              </a:lnSpc>
              <a:buClr>
                <a:srgbClr val="4F81BD"/>
              </a:buClr>
              <a:defRPr/>
            </a:pPr>
            <a:r>
              <a:rPr lang="en-US" sz="2000" dirty="0">
                <a:solidFill>
                  <a:prstClr val="black"/>
                </a:solidFill>
                <a:latin typeface="Lucida Sans Unicode"/>
              </a:rPr>
              <a:t>Largest increases in projected emissions are from paved roads fugitive dust and crop tilling</a:t>
            </a:r>
          </a:p>
          <a:p>
            <a:pPr>
              <a:lnSpc>
                <a:spcPct val="120000"/>
              </a:lnSpc>
              <a:buClr>
                <a:srgbClr val="4F81BD"/>
              </a:buClr>
              <a:defRPr/>
            </a:pPr>
            <a:r>
              <a:rPr lang="en-US" sz="2000" dirty="0">
                <a:solidFill>
                  <a:prstClr val="black"/>
                </a:solidFill>
                <a:latin typeface="Lucida Sans Unicode"/>
              </a:rPr>
              <a:t>Changes in MARAMA states are from updated growth packets for v1</a:t>
            </a:r>
          </a:p>
        </p:txBody>
      </p:sp>
      <p:sp>
        <p:nvSpPr>
          <p:cNvPr id="9" name="TextBox 8">
            <a:extLst>
              <a:ext uri="{FF2B5EF4-FFF2-40B4-BE49-F238E27FC236}">
                <a16:creationId xmlns:a16="http://schemas.microsoft.com/office/drawing/2014/main" id="{B15784A4-B567-2343-B2C5-45144E8BCC72}"/>
              </a:ext>
            </a:extLst>
          </p:cNvPr>
          <p:cNvSpPr txBox="1"/>
          <p:nvPr/>
        </p:nvSpPr>
        <p:spPr>
          <a:xfrm>
            <a:off x="4343400" y="2667000"/>
            <a:ext cx="2265056" cy="369332"/>
          </a:xfrm>
          <a:prstGeom prst="rect">
            <a:avLst/>
          </a:prstGeom>
          <a:noFill/>
        </p:spPr>
        <p:txBody>
          <a:bodyPr wrap="square" rtlCol="0">
            <a:spAutoFit/>
          </a:bodyPr>
          <a:lstStyle/>
          <a:p>
            <a:r>
              <a:rPr lang="en-US" dirty="0"/>
              <a:t>2028-2016v1</a:t>
            </a:r>
          </a:p>
        </p:txBody>
      </p:sp>
      <p:sp>
        <p:nvSpPr>
          <p:cNvPr id="10" name="TextBox 9">
            <a:extLst>
              <a:ext uri="{FF2B5EF4-FFF2-40B4-BE49-F238E27FC236}">
                <a16:creationId xmlns:a16="http://schemas.microsoft.com/office/drawing/2014/main" id="{55958CC2-D51B-2043-A396-ABA2EB43ECD5}"/>
              </a:ext>
            </a:extLst>
          </p:cNvPr>
          <p:cNvSpPr txBox="1"/>
          <p:nvPr/>
        </p:nvSpPr>
        <p:spPr>
          <a:xfrm>
            <a:off x="4343400" y="6157477"/>
            <a:ext cx="2265056" cy="369332"/>
          </a:xfrm>
          <a:prstGeom prst="rect">
            <a:avLst/>
          </a:prstGeom>
          <a:noFill/>
        </p:spPr>
        <p:txBody>
          <a:bodyPr wrap="square" rtlCol="0">
            <a:spAutoFit/>
          </a:bodyPr>
          <a:lstStyle/>
          <a:p>
            <a:r>
              <a:rPr lang="en-US" dirty="0"/>
              <a:t>2028</a:t>
            </a:r>
            <a:r>
              <a:rPr lang="en-US" baseline="-25000" dirty="0"/>
              <a:t>v1</a:t>
            </a:r>
            <a:r>
              <a:rPr lang="en-US" dirty="0"/>
              <a:t>-2028</a:t>
            </a:r>
            <a:r>
              <a:rPr lang="en-US" baseline="-25000" dirty="0"/>
              <a:t>beta</a:t>
            </a:r>
            <a:endParaRPr lang="en-US" dirty="0"/>
          </a:p>
        </p:txBody>
      </p:sp>
    </p:spTree>
    <p:extLst>
      <p:ext uri="{BB962C8B-B14F-4D97-AF65-F5344CB8AC3E}">
        <p14:creationId xmlns:p14="http://schemas.microsoft.com/office/powerpoint/2010/main" val="3211572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A48FBF-DCB9-41B9-B834-FB9285D947C6}"/>
              </a:ext>
            </a:extLst>
          </p:cNvPr>
          <p:cNvSpPr>
            <a:spLocks noGrp="1"/>
          </p:cNvSpPr>
          <p:nvPr>
            <p:ph type="sldNum" sz="quarter" idx="12"/>
          </p:nvPr>
        </p:nvSpPr>
        <p:spPr/>
        <p:txBody>
          <a:bodyPr/>
          <a:lstStyle/>
          <a:p>
            <a:pPr>
              <a:defRPr/>
            </a:pPr>
            <a:fld id="{61C894BD-DCE2-4A96-A9AF-225BBEAC2A40}" type="slidenum">
              <a:rPr lang="en-US">
                <a:solidFill>
                  <a:prstClr val="black"/>
                </a:solidFill>
                <a:latin typeface="Lucida Sans Unicode"/>
              </a:rPr>
              <a:pPr>
                <a:defRPr/>
              </a:pPr>
              <a:t>34</a:t>
            </a:fld>
            <a:endParaRPr lang="en-US">
              <a:solidFill>
                <a:prstClr val="black"/>
              </a:solidFill>
              <a:latin typeface="Lucida Sans Unicode"/>
            </a:endParaRPr>
          </a:p>
        </p:txBody>
      </p:sp>
      <p:pic>
        <p:nvPicPr>
          <p:cNvPr id="4" name="Picture 3" descr="A close up of a map&#10;&#10;Description automatically generated">
            <a:extLst>
              <a:ext uri="{FF2B5EF4-FFF2-40B4-BE49-F238E27FC236}">
                <a16:creationId xmlns:a16="http://schemas.microsoft.com/office/drawing/2014/main" id="{48E03DF0-28EA-44FC-988A-A3AC1E3D0B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3858" y="3429000"/>
            <a:ext cx="6574143" cy="3429000"/>
          </a:xfrm>
          <a:prstGeom prst="rect">
            <a:avLst/>
          </a:prstGeom>
        </p:spPr>
      </p:pic>
      <p:pic>
        <p:nvPicPr>
          <p:cNvPr id="6" name="Picture 5" descr="A close up of a map&#10;&#10;Description automatically generated">
            <a:extLst>
              <a:ext uri="{FF2B5EF4-FFF2-40B4-BE49-F238E27FC236}">
                <a16:creationId xmlns:a16="http://schemas.microsoft.com/office/drawing/2014/main" id="{3B7DBB67-D9BE-482B-94D5-FB33E094F8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3857" y="0"/>
            <a:ext cx="6574143" cy="3429000"/>
          </a:xfrm>
          <a:prstGeom prst="rect">
            <a:avLst/>
          </a:prstGeom>
        </p:spPr>
      </p:pic>
      <p:sp>
        <p:nvSpPr>
          <p:cNvPr id="7" name="Title 3">
            <a:extLst>
              <a:ext uri="{FF2B5EF4-FFF2-40B4-BE49-F238E27FC236}">
                <a16:creationId xmlns:a16="http://schemas.microsoft.com/office/drawing/2014/main" id="{EE1B3347-BB83-457B-BC95-CE04D510E190}"/>
              </a:ext>
            </a:extLst>
          </p:cNvPr>
          <p:cNvSpPr txBox="1">
            <a:spLocks/>
          </p:cNvSpPr>
          <p:nvPr/>
        </p:nvSpPr>
        <p:spPr>
          <a:xfrm>
            <a:off x="304800" y="420452"/>
            <a:ext cx="3789056" cy="1143000"/>
          </a:xfrm>
          <a:prstGeom prst="rect">
            <a:avLst/>
          </a:prstGeom>
        </p:spPr>
        <p:txBody>
          <a:bodyPr>
            <a:noAutofit/>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defRPr/>
            </a:pPr>
            <a:r>
              <a:rPr lang="en-US" sz="3200" b="0" dirty="0">
                <a:solidFill>
                  <a:srgbClr val="1F497D"/>
                </a:solidFill>
                <a:latin typeface="Lucida Sans Unicode"/>
              </a:rPr>
              <a:t>RWC PM</a:t>
            </a:r>
            <a:r>
              <a:rPr lang="en-US" sz="3200" b="0" baseline="-25000" dirty="0">
                <a:solidFill>
                  <a:srgbClr val="1F497D"/>
                </a:solidFill>
                <a:latin typeface="Lucida Sans Unicode"/>
              </a:rPr>
              <a:t>2.5</a:t>
            </a:r>
            <a:r>
              <a:rPr lang="en-US" sz="3200" b="0" dirty="0">
                <a:solidFill>
                  <a:srgbClr val="1F497D"/>
                </a:solidFill>
                <a:latin typeface="Lucida Sans Unicode"/>
              </a:rPr>
              <a:t> </a:t>
            </a:r>
          </a:p>
          <a:p>
            <a:pPr>
              <a:defRPr/>
            </a:pPr>
            <a:r>
              <a:rPr lang="en-US" sz="3200" b="0" dirty="0">
                <a:solidFill>
                  <a:srgbClr val="1F497D"/>
                </a:solidFill>
                <a:latin typeface="Lucida Sans Unicode"/>
              </a:rPr>
              <a:t>% Difference Maps</a:t>
            </a:r>
          </a:p>
        </p:txBody>
      </p:sp>
      <p:sp>
        <p:nvSpPr>
          <p:cNvPr id="8" name="Content Placeholder 1">
            <a:extLst>
              <a:ext uri="{FF2B5EF4-FFF2-40B4-BE49-F238E27FC236}">
                <a16:creationId xmlns:a16="http://schemas.microsoft.com/office/drawing/2014/main" id="{78DAF66A-F6CD-4D14-A6D8-170A3B194E35}"/>
              </a:ext>
            </a:extLst>
          </p:cNvPr>
          <p:cNvSpPr txBox="1">
            <a:spLocks/>
          </p:cNvSpPr>
          <p:nvPr/>
        </p:nvSpPr>
        <p:spPr>
          <a:xfrm>
            <a:off x="304800" y="1759786"/>
            <a:ext cx="3668476" cy="4249131"/>
          </a:xfrm>
          <a:prstGeom prst="rect">
            <a:avLst/>
          </a:prstGeom>
        </p:spPr>
        <p:txBody>
          <a:bodyPr>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nSpc>
                <a:spcPct val="120000"/>
              </a:lnSpc>
              <a:buClr>
                <a:srgbClr val="4F81BD"/>
              </a:buClr>
              <a:defRPr/>
            </a:pPr>
            <a:r>
              <a:rPr lang="en-US" sz="1800" dirty="0">
                <a:solidFill>
                  <a:prstClr val="black"/>
                </a:solidFill>
                <a:latin typeface="Lucida Sans Unicode"/>
              </a:rPr>
              <a:t>VT and NC submitted edits for v1</a:t>
            </a:r>
          </a:p>
          <a:p>
            <a:pPr>
              <a:lnSpc>
                <a:spcPct val="120000"/>
              </a:lnSpc>
              <a:buClr>
                <a:srgbClr val="4F81BD"/>
              </a:buClr>
              <a:defRPr/>
            </a:pPr>
            <a:r>
              <a:rPr lang="en-US" sz="1800" dirty="0">
                <a:solidFill>
                  <a:prstClr val="black"/>
                </a:solidFill>
                <a:latin typeface="Lucida Sans Unicode"/>
              </a:rPr>
              <a:t>CA, OR, WA have no growth for future year scenarios</a:t>
            </a:r>
          </a:p>
          <a:p>
            <a:pPr>
              <a:lnSpc>
                <a:spcPct val="120000"/>
              </a:lnSpc>
              <a:buClr>
                <a:srgbClr val="4F81BD"/>
              </a:buClr>
              <a:defRPr/>
            </a:pPr>
            <a:r>
              <a:rPr lang="en-US" sz="1800" dirty="0">
                <a:solidFill>
                  <a:prstClr val="black"/>
                </a:solidFill>
                <a:latin typeface="Lucida Sans Unicode"/>
              </a:rPr>
              <a:t>Largest decreases in projections are from indoor wood non-EPA certified furnaces</a:t>
            </a:r>
          </a:p>
        </p:txBody>
      </p:sp>
      <p:sp>
        <p:nvSpPr>
          <p:cNvPr id="9" name="TextBox 8">
            <a:extLst>
              <a:ext uri="{FF2B5EF4-FFF2-40B4-BE49-F238E27FC236}">
                <a16:creationId xmlns:a16="http://schemas.microsoft.com/office/drawing/2014/main" id="{D4984944-F94F-0145-BAFB-3949B2E271DE}"/>
              </a:ext>
            </a:extLst>
          </p:cNvPr>
          <p:cNvSpPr txBox="1"/>
          <p:nvPr/>
        </p:nvSpPr>
        <p:spPr>
          <a:xfrm>
            <a:off x="4343400" y="2667000"/>
            <a:ext cx="2265056" cy="369332"/>
          </a:xfrm>
          <a:prstGeom prst="rect">
            <a:avLst/>
          </a:prstGeom>
          <a:noFill/>
        </p:spPr>
        <p:txBody>
          <a:bodyPr wrap="square" rtlCol="0">
            <a:spAutoFit/>
          </a:bodyPr>
          <a:lstStyle/>
          <a:p>
            <a:r>
              <a:rPr lang="en-US" dirty="0"/>
              <a:t>2028-2016v1</a:t>
            </a:r>
          </a:p>
        </p:txBody>
      </p:sp>
      <p:sp>
        <p:nvSpPr>
          <p:cNvPr id="11" name="TextBox 10">
            <a:extLst>
              <a:ext uri="{FF2B5EF4-FFF2-40B4-BE49-F238E27FC236}">
                <a16:creationId xmlns:a16="http://schemas.microsoft.com/office/drawing/2014/main" id="{88FBB135-300C-DD4F-BBFC-9594ECC40A12}"/>
              </a:ext>
            </a:extLst>
          </p:cNvPr>
          <p:cNvSpPr txBox="1"/>
          <p:nvPr/>
        </p:nvSpPr>
        <p:spPr>
          <a:xfrm>
            <a:off x="4343400" y="6157477"/>
            <a:ext cx="2265056" cy="369332"/>
          </a:xfrm>
          <a:prstGeom prst="rect">
            <a:avLst/>
          </a:prstGeom>
          <a:noFill/>
        </p:spPr>
        <p:txBody>
          <a:bodyPr wrap="square" rtlCol="0">
            <a:spAutoFit/>
          </a:bodyPr>
          <a:lstStyle/>
          <a:p>
            <a:r>
              <a:rPr lang="en-US" dirty="0"/>
              <a:t>2028</a:t>
            </a:r>
            <a:r>
              <a:rPr lang="en-US" baseline="-25000" dirty="0"/>
              <a:t>v1</a:t>
            </a:r>
            <a:r>
              <a:rPr lang="en-US" dirty="0"/>
              <a:t>-2028</a:t>
            </a:r>
            <a:r>
              <a:rPr lang="en-US" baseline="-25000" dirty="0"/>
              <a:t>beta</a:t>
            </a:r>
            <a:endParaRPr lang="en-US" dirty="0"/>
          </a:p>
        </p:txBody>
      </p:sp>
    </p:spTree>
    <p:extLst>
      <p:ext uri="{BB962C8B-B14F-4D97-AF65-F5344CB8AC3E}">
        <p14:creationId xmlns:p14="http://schemas.microsoft.com/office/powerpoint/2010/main" val="26221840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2858744"/>
            <a:ext cx="10591800" cy="3914330"/>
          </a:xfrm>
        </p:spPr>
        <p:txBody>
          <a:bodyPr>
            <a:normAutofit/>
          </a:bodyPr>
          <a:lstStyle/>
          <a:p>
            <a:r>
              <a:rPr lang="en-US" sz="2400" b="1" u="sng" dirty="0"/>
              <a:t>Co-leads</a:t>
            </a:r>
            <a:r>
              <a:rPr lang="en-US" sz="2400" dirty="0"/>
              <a:t>: Jeff Vukovich (EPA), Tom Richardson (OK DEQ)</a:t>
            </a:r>
          </a:p>
          <a:p>
            <a:pPr marL="109728" indent="0">
              <a:buNone/>
            </a:pPr>
            <a:endParaRPr lang="en-US" sz="800" dirty="0"/>
          </a:p>
          <a:p>
            <a:r>
              <a:rPr lang="en-US" sz="2400" b="1" u="sng" dirty="0"/>
              <a:t>Venue for Future Work</a:t>
            </a:r>
            <a:r>
              <a:rPr lang="en-US" sz="2400" dirty="0"/>
              <a:t>: National Oil &amp; Gas Emissions Committee (NOGEC) – Calls on 2</a:t>
            </a:r>
            <a:r>
              <a:rPr lang="en-US" sz="2400" baseline="30000" dirty="0"/>
              <a:t>nd</a:t>
            </a:r>
            <a:r>
              <a:rPr lang="en-US" sz="2400" dirty="0"/>
              <a:t> Thursday at 2pm Eastern, Contact: </a:t>
            </a:r>
            <a:r>
              <a:rPr lang="en-US" sz="2400" dirty="0">
                <a:hlinkClick r:id="rId2"/>
              </a:rPr>
              <a:t>michael.ege@tceq.texas.gov</a:t>
            </a:r>
            <a:endParaRPr lang="en-US" sz="2400" dirty="0"/>
          </a:p>
          <a:p>
            <a:pPr marL="109728" indent="0">
              <a:buNone/>
            </a:pPr>
            <a:endParaRPr lang="en-US" sz="800" b="1" u="sng" dirty="0"/>
          </a:p>
          <a:p>
            <a:r>
              <a:rPr lang="en-US" sz="2400" b="1" u="sng" dirty="0"/>
              <a:t>Wiki</a:t>
            </a:r>
            <a:r>
              <a:rPr lang="en-US" sz="2400" dirty="0"/>
              <a:t>: </a:t>
            </a:r>
            <a:r>
              <a:rPr lang="en-US" sz="2400" dirty="0">
                <a:hlinkClick r:id="rId3"/>
              </a:rPr>
              <a:t>http://views.cira.colostate.edu/wiki/wiki/9180</a:t>
            </a:r>
            <a:endParaRPr lang="en-US" sz="2400" dirty="0"/>
          </a:p>
          <a:p>
            <a:endParaRPr lang="en-US" sz="800" dirty="0"/>
          </a:p>
          <a:p>
            <a:r>
              <a:rPr lang="en-US" sz="2400" b="1" u="sng" dirty="0"/>
              <a:t>Status</a:t>
            </a:r>
            <a:r>
              <a:rPr lang="en-US" sz="2400" dirty="0"/>
              <a:t>:	Version 1 Work Completed</a:t>
            </a:r>
          </a:p>
          <a:p>
            <a:endParaRPr lang="en-US" sz="2400" dirty="0"/>
          </a:p>
          <a:p>
            <a:endParaRPr lang="en-US" dirty="0"/>
          </a:p>
        </p:txBody>
      </p:sp>
      <p:sp>
        <p:nvSpPr>
          <p:cNvPr id="3" name="Slide Number Placeholder 2"/>
          <p:cNvSpPr>
            <a:spLocks noGrp="1"/>
          </p:cNvSpPr>
          <p:nvPr>
            <p:ph type="sldNum" sz="quarter" idx="12"/>
          </p:nvPr>
        </p:nvSpPr>
        <p:spPr/>
        <p:txBody>
          <a:bodyPr/>
          <a:lstStyle/>
          <a:p>
            <a:pPr>
              <a:defRPr/>
            </a:pPr>
            <a:fld id="{61C894BD-DCE2-4A96-A9AF-225BBEAC2A40}" type="slidenum">
              <a:rPr lang="en-US">
                <a:solidFill>
                  <a:prstClr val="black"/>
                </a:solidFill>
                <a:latin typeface="Lucida Sans Unicode"/>
              </a:rPr>
              <a:pPr>
                <a:defRPr/>
              </a:pPr>
              <a:t>35</a:t>
            </a:fld>
            <a:endParaRPr lang="en-US">
              <a:solidFill>
                <a:prstClr val="black"/>
              </a:solidFill>
              <a:latin typeface="Lucida Sans Unicode"/>
            </a:endParaRPr>
          </a:p>
        </p:txBody>
      </p:sp>
      <p:sp>
        <p:nvSpPr>
          <p:cNvPr id="4" name="Title 3"/>
          <p:cNvSpPr>
            <a:spLocks noGrp="1"/>
          </p:cNvSpPr>
          <p:nvPr>
            <p:ph type="title"/>
          </p:nvPr>
        </p:nvSpPr>
        <p:spPr>
          <a:xfrm>
            <a:off x="990600" y="742329"/>
            <a:ext cx="4973210" cy="1143000"/>
          </a:xfrm>
        </p:spPr>
        <p:txBody>
          <a:bodyPr>
            <a:noAutofit/>
          </a:bodyPr>
          <a:lstStyle/>
          <a:p>
            <a:pPr algn="ctr"/>
            <a:r>
              <a:rPr lang="en-US" sz="4400" dirty="0"/>
              <a:t>Oil and Gas Workgroup</a:t>
            </a:r>
          </a:p>
        </p:txBody>
      </p:sp>
      <p:pic>
        <p:nvPicPr>
          <p:cNvPr id="5" name="Picture 4">
            <a:extLst>
              <a:ext uri="{FF2B5EF4-FFF2-40B4-BE49-F238E27FC236}">
                <a16:creationId xmlns:a16="http://schemas.microsoft.com/office/drawing/2014/main" id="{75C26CB8-6A7D-4A7A-9209-46EEAD0B58F9}"/>
              </a:ext>
            </a:extLst>
          </p:cNvPr>
          <p:cNvPicPr>
            <a:picLocks noChangeAspect="1"/>
          </p:cNvPicPr>
          <p:nvPr/>
        </p:nvPicPr>
        <p:blipFill>
          <a:blip r:embed="rId4"/>
          <a:stretch>
            <a:fillRect/>
          </a:stretch>
        </p:blipFill>
        <p:spPr>
          <a:xfrm>
            <a:off x="7772400" y="355580"/>
            <a:ext cx="3411014" cy="1916498"/>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4086382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11692" y="1466193"/>
            <a:ext cx="10742108" cy="4870198"/>
          </a:xfrm>
        </p:spPr>
        <p:txBody>
          <a:bodyPr>
            <a:normAutofit/>
          </a:bodyPr>
          <a:lstStyle/>
          <a:p>
            <a:pPr>
              <a:spcAft>
                <a:spcPts val="600"/>
              </a:spcAft>
            </a:pPr>
            <a:r>
              <a:rPr lang="en-US" sz="2800" b="1" dirty="0"/>
              <a:t>2016 Base year emissions for Version 1</a:t>
            </a:r>
          </a:p>
          <a:p>
            <a:pPr marL="109728" indent="0">
              <a:spcAft>
                <a:spcPts val="600"/>
              </a:spcAft>
              <a:buNone/>
            </a:pPr>
            <a:endParaRPr lang="en-US" sz="1050" b="1" dirty="0"/>
          </a:p>
          <a:p>
            <a:pPr lvl="1">
              <a:lnSpc>
                <a:spcPct val="110000"/>
              </a:lnSpc>
              <a:spcAft>
                <a:spcPts val="2400"/>
              </a:spcAft>
            </a:pPr>
            <a:r>
              <a:rPr lang="en-US" sz="2400" b="1" dirty="0">
                <a:solidFill>
                  <a:srgbClr val="0070C0"/>
                </a:solidFill>
              </a:rPr>
              <a:t>Point SCCs</a:t>
            </a:r>
            <a:r>
              <a:rPr lang="en-US" sz="2400" dirty="0"/>
              <a:t>: used 2016 AERR submissions for all AERR Type A sources and for Type B sources where available.  (Grew 2014 NEI Version 2 emissions for Type B sources as needed.)</a:t>
            </a:r>
          </a:p>
          <a:p>
            <a:pPr lvl="1">
              <a:lnSpc>
                <a:spcPct val="110000"/>
              </a:lnSpc>
              <a:spcAft>
                <a:spcPts val="2400"/>
              </a:spcAft>
            </a:pPr>
            <a:r>
              <a:rPr lang="en-US" sz="2400" b="1" dirty="0">
                <a:solidFill>
                  <a:srgbClr val="0070C0"/>
                </a:solidFill>
              </a:rPr>
              <a:t>Nonpoint production and exploration sources</a:t>
            </a:r>
            <a:r>
              <a:rPr lang="en-US" sz="2400" dirty="0"/>
              <a:t>: used an updated version of the EPA Oil and Gas Emissions Inventory Tool with 2016 activity data.  (Some states supplied alternative approaches.)</a:t>
            </a:r>
          </a:p>
        </p:txBody>
      </p:sp>
      <p:sp>
        <p:nvSpPr>
          <p:cNvPr id="3" name="Slide Number Placeholder 2"/>
          <p:cNvSpPr>
            <a:spLocks noGrp="1"/>
          </p:cNvSpPr>
          <p:nvPr>
            <p:ph type="sldNum" sz="quarter" idx="12"/>
          </p:nvPr>
        </p:nvSpPr>
        <p:spPr/>
        <p:txBody>
          <a:bodyPr/>
          <a:lstStyle/>
          <a:p>
            <a:pPr>
              <a:defRPr/>
            </a:pPr>
            <a:fld id="{61C894BD-DCE2-4A96-A9AF-225BBEAC2A40}" type="slidenum">
              <a:rPr lang="en-US">
                <a:solidFill>
                  <a:prstClr val="black"/>
                </a:solidFill>
                <a:latin typeface="Lucida Sans Unicode"/>
              </a:rPr>
              <a:pPr>
                <a:defRPr/>
              </a:pPr>
              <a:t>36</a:t>
            </a:fld>
            <a:endParaRPr lang="en-US">
              <a:solidFill>
                <a:prstClr val="black"/>
              </a:solidFill>
              <a:latin typeface="Lucida Sans Unicode"/>
            </a:endParaRPr>
          </a:p>
        </p:txBody>
      </p:sp>
      <p:sp>
        <p:nvSpPr>
          <p:cNvPr id="4" name="Title 3"/>
          <p:cNvSpPr>
            <a:spLocks noGrp="1"/>
          </p:cNvSpPr>
          <p:nvPr>
            <p:ph type="title"/>
          </p:nvPr>
        </p:nvSpPr>
        <p:spPr>
          <a:xfrm>
            <a:off x="611692" y="304800"/>
            <a:ext cx="9599108" cy="1143000"/>
          </a:xfrm>
        </p:spPr>
        <p:txBody>
          <a:bodyPr>
            <a:noAutofit/>
          </a:bodyPr>
          <a:lstStyle/>
          <a:p>
            <a:r>
              <a:rPr lang="en-US" sz="3600" dirty="0"/>
              <a:t>Oil and Gas Emissions Workgroup</a:t>
            </a:r>
          </a:p>
        </p:txBody>
      </p:sp>
    </p:spTree>
    <p:extLst>
      <p:ext uri="{BB962C8B-B14F-4D97-AF65-F5344CB8AC3E}">
        <p14:creationId xmlns:p14="http://schemas.microsoft.com/office/powerpoint/2010/main" val="6991683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957150"/>
            <a:ext cx="11201400" cy="5453427"/>
          </a:xfrm>
        </p:spPr>
        <p:txBody>
          <a:bodyPr>
            <a:normAutofit lnSpcReduction="10000"/>
          </a:bodyPr>
          <a:lstStyle/>
          <a:p>
            <a:pPr marL="109728" indent="0">
              <a:buNone/>
            </a:pPr>
            <a:r>
              <a:rPr lang="en-US" sz="2400" b="1" dirty="0"/>
              <a:t>Comments Received on the Beta Platform and Adjustments Made for Version 1</a:t>
            </a:r>
          </a:p>
          <a:p>
            <a:pPr marL="109728" indent="0">
              <a:buNone/>
            </a:pPr>
            <a:endParaRPr lang="en-US" sz="900" b="1" dirty="0"/>
          </a:p>
          <a:p>
            <a:pPr lvl="1"/>
            <a:r>
              <a:rPr lang="en-US" sz="2400" dirty="0"/>
              <a:t>Updated PA and IL non-point base year inventory</a:t>
            </a:r>
          </a:p>
          <a:p>
            <a:pPr lvl="2"/>
            <a:r>
              <a:rPr lang="en-US" sz="2200" b="1" dirty="0"/>
              <a:t>Pennsylvania</a:t>
            </a:r>
            <a:r>
              <a:rPr lang="en-US" sz="2200" dirty="0"/>
              <a:t> provided unconventional well-related emissions</a:t>
            </a:r>
          </a:p>
          <a:p>
            <a:pPr lvl="3"/>
            <a:r>
              <a:rPr lang="en-US" sz="2200" dirty="0"/>
              <a:t>EPA O&amp;G tool used for conventional well-related emissions</a:t>
            </a:r>
          </a:p>
          <a:p>
            <a:pPr lvl="3"/>
            <a:r>
              <a:rPr lang="en-US" sz="2200" dirty="0"/>
              <a:t>Impact: NOx up 16K tons and VOC down 56K tons</a:t>
            </a:r>
          </a:p>
          <a:p>
            <a:pPr lvl="2"/>
            <a:r>
              <a:rPr lang="en-US" sz="2200" b="1" dirty="0"/>
              <a:t>Illinois</a:t>
            </a:r>
            <a:r>
              <a:rPr lang="en-US" sz="2200" dirty="0"/>
              <a:t> provided updated active well information</a:t>
            </a:r>
          </a:p>
          <a:p>
            <a:pPr lvl="3"/>
            <a:r>
              <a:rPr lang="en-US" sz="2200" dirty="0"/>
              <a:t>48K active wells in 2016beta but actual active wells about 20K</a:t>
            </a:r>
          </a:p>
          <a:p>
            <a:pPr lvl="3"/>
            <a:r>
              <a:rPr lang="en-US" sz="2200" dirty="0"/>
              <a:t>Impact: NOx down 14K tons and VOC down 48K tons</a:t>
            </a:r>
          </a:p>
          <a:p>
            <a:pPr lvl="1"/>
            <a:r>
              <a:rPr lang="en-US" sz="2400" b="1" dirty="0"/>
              <a:t>Virginia</a:t>
            </a:r>
            <a:r>
              <a:rPr lang="en-US" sz="2400" dirty="0"/>
              <a:t> provided new 2016 Natural Gas transmission point source emission</a:t>
            </a:r>
            <a:r>
              <a:rPr lang="en-US" sz="2200" dirty="0"/>
              <a:t>s</a:t>
            </a:r>
          </a:p>
          <a:p>
            <a:pPr lvl="1"/>
            <a:r>
              <a:rPr lang="en-US" sz="2400" dirty="0"/>
              <a:t>Improved future-year projections (discussed later)</a:t>
            </a:r>
          </a:p>
          <a:p>
            <a:pPr lvl="1"/>
            <a:r>
              <a:rPr lang="en-US" sz="2400" dirty="0"/>
              <a:t>Incorporated state/MJO updates (although the WESTAR/WRAP updates are a work in progress)</a:t>
            </a:r>
          </a:p>
          <a:p>
            <a:pPr lvl="1"/>
            <a:endParaRPr lang="en-US" sz="2200" dirty="0"/>
          </a:p>
          <a:p>
            <a:pPr lvl="1"/>
            <a:endParaRPr lang="en-US" sz="1800" dirty="0"/>
          </a:p>
        </p:txBody>
      </p:sp>
      <p:sp>
        <p:nvSpPr>
          <p:cNvPr id="3" name="Slide Number Placeholder 2"/>
          <p:cNvSpPr>
            <a:spLocks noGrp="1"/>
          </p:cNvSpPr>
          <p:nvPr>
            <p:ph type="sldNum" sz="quarter" idx="12"/>
          </p:nvPr>
        </p:nvSpPr>
        <p:spPr/>
        <p:txBody>
          <a:bodyPr/>
          <a:lstStyle/>
          <a:p>
            <a:pPr>
              <a:defRPr/>
            </a:pPr>
            <a:fld id="{61C894BD-DCE2-4A96-A9AF-225BBEAC2A40}" type="slidenum">
              <a:rPr lang="en-US">
                <a:solidFill>
                  <a:prstClr val="black"/>
                </a:solidFill>
                <a:latin typeface="Lucida Sans Unicode"/>
              </a:rPr>
              <a:pPr>
                <a:defRPr/>
              </a:pPr>
              <a:t>37</a:t>
            </a:fld>
            <a:endParaRPr lang="en-US">
              <a:solidFill>
                <a:prstClr val="black"/>
              </a:solidFill>
              <a:latin typeface="Lucida Sans Unicode"/>
            </a:endParaRPr>
          </a:p>
        </p:txBody>
      </p:sp>
      <p:sp>
        <p:nvSpPr>
          <p:cNvPr id="4" name="Title 3"/>
          <p:cNvSpPr>
            <a:spLocks noGrp="1"/>
          </p:cNvSpPr>
          <p:nvPr>
            <p:ph type="title"/>
          </p:nvPr>
        </p:nvSpPr>
        <p:spPr>
          <a:xfrm>
            <a:off x="609600" y="-41564"/>
            <a:ext cx="10744200" cy="1143000"/>
          </a:xfrm>
        </p:spPr>
        <p:txBody>
          <a:bodyPr>
            <a:noAutofit/>
          </a:bodyPr>
          <a:lstStyle/>
          <a:p>
            <a:r>
              <a:rPr lang="en-US" sz="3200" dirty="0"/>
              <a:t>Oil and Gas Emissions Workgroup</a:t>
            </a:r>
          </a:p>
        </p:txBody>
      </p:sp>
    </p:spTree>
    <p:extLst>
      <p:ext uri="{BB962C8B-B14F-4D97-AF65-F5344CB8AC3E}">
        <p14:creationId xmlns:p14="http://schemas.microsoft.com/office/powerpoint/2010/main" val="4346391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1C894BD-DCE2-4A96-A9AF-225BBEAC2A40}" type="slidenum">
              <a:rPr lang="en-US" smtClean="0"/>
              <a:pPr/>
              <a:t>38</a:t>
            </a:fld>
            <a:endParaRPr lang="en-US"/>
          </a:p>
        </p:txBody>
      </p:sp>
      <p:pic>
        <p:nvPicPr>
          <p:cNvPr id="3" name="Picture 2"/>
          <p:cNvPicPr>
            <a:picLocks noChangeAspect="1"/>
          </p:cNvPicPr>
          <p:nvPr/>
        </p:nvPicPr>
        <p:blipFill>
          <a:blip r:embed="rId2"/>
          <a:stretch>
            <a:fillRect/>
          </a:stretch>
        </p:blipFill>
        <p:spPr>
          <a:xfrm>
            <a:off x="1706880" y="990600"/>
            <a:ext cx="8830152" cy="5193104"/>
          </a:xfrm>
          <a:prstGeom prst="rect">
            <a:avLst/>
          </a:prstGeom>
        </p:spPr>
      </p:pic>
      <p:sp>
        <p:nvSpPr>
          <p:cNvPr id="6" name="Rectangle 5"/>
          <p:cNvSpPr/>
          <p:nvPr/>
        </p:nvSpPr>
        <p:spPr>
          <a:xfrm>
            <a:off x="2057400" y="259272"/>
            <a:ext cx="8001000" cy="523220"/>
          </a:xfrm>
          <a:prstGeom prst="rect">
            <a:avLst/>
          </a:prstGeom>
        </p:spPr>
        <p:txBody>
          <a:bodyPr wrap="square">
            <a:spAutoFit/>
          </a:bodyPr>
          <a:lstStyle/>
          <a:p>
            <a:r>
              <a:rPr lang="en-US" sz="2800" b="1" dirty="0"/>
              <a:t>Base Year (2016) Nonpoint NOx Emissions</a:t>
            </a:r>
          </a:p>
        </p:txBody>
      </p:sp>
    </p:spTree>
    <p:extLst>
      <p:ext uri="{BB962C8B-B14F-4D97-AF65-F5344CB8AC3E}">
        <p14:creationId xmlns:p14="http://schemas.microsoft.com/office/powerpoint/2010/main" val="14756086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1C894BD-DCE2-4A96-A9AF-225BBEAC2A40}" type="slidenum">
              <a:rPr lang="en-US" smtClean="0"/>
              <a:pPr/>
              <a:t>39</a:t>
            </a:fld>
            <a:endParaRPr lang="en-US"/>
          </a:p>
        </p:txBody>
      </p:sp>
      <p:pic>
        <p:nvPicPr>
          <p:cNvPr id="3" name="Picture 2"/>
          <p:cNvPicPr>
            <a:picLocks noChangeAspect="1"/>
          </p:cNvPicPr>
          <p:nvPr/>
        </p:nvPicPr>
        <p:blipFill>
          <a:blip r:embed="rId2"/>
          <a:stretch>
            <a:fillRect/>
          </a:stretch>
        </p:blipFill>
        <p:spPr>
          <a:xfrm>
            <a:off x="1518621" y="1905001"/>
            <a:ext cx="9144000" cy="3600955"/>
          </a:xfrm>
          <a:prstGeom prst="rect">
            <a:avLst/>
          </a:prstGeom>
        </p:spPr>
      </p:pic>
      <p:sp>
        <p:nvSpPr>
          <p:cNvPr id="4" name="Rectangle 3"/>
          <p:cNvSpPr/>
          <p:nvPr/>
        </p:nvSpPr>
        <p:spPr>
          <a:xfrm>
            <a:off x="1120776" y="533400"/>
            <a:ext cx="10896600" cy="584775"/>
          </a:xfrm>
          <a:prstGeom prst="rect">
            <a:avLst/>
          </a:prstGeom>
        </p:spPr>
        <p:txBody>
          <a:bodyPr wrap="square">
            <a:spAutoFit/>
          </a:bodyPr>
          <a:lstStyle/>
          <a:p>
            <a:r>
              <a:rPr lang="en-US" sz="3200" b="1" dirty="0"/>
              <a:t>EIA State Production vs. VOC Emissions (2016v1)</a:t>
            </a:r>
          </a:p>
        </p:txBody>
      </p:sp>
    </p:spTree>
    <p:extLst>
      <p:ext uri="{BB962C8B-B14F-4D97-AF65-F5344CB8AC3E}">
        <p14:creationId xmlns:p14="http://schemas.microsoft.com/office/powerpoint/2010/main" val="489245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C894BD-DCE2-4A96-A9AF-225BBEAC2A40}" type="slidenum">
              <a:rPr lang="en-US" smtClean="0"/>
              <a:pPr/>
              <a:t>4</a:t>
            </a:fld>
            <a:endParaRPr lang="en-US"/>
          </a:p>
        </p:txBody>
      </p:sp>
      <p:sp>
        <p:nvSpPr>
          <p:cNvPr id="5" name="Title 4"/>
          <p:cNvSpPr>
            <a:spLocks noGrp="1"/>
          </p:cNvSpPr>
          <p:nvPr>
            <p:ph type="title"/>
          </p:nvPr>
        </p:nvSpPr>
        <p:spPr>
          <a:xfrm>
            <a:off x="533400" y="140407"/>
            <a:ext cx="9637872" cy="1143000"/>
          </a:xfrm>
        </p:spPr>
        <p:txBody>
          <a:bodyPr/>
          <a:lstStyle/>
          <a:p>
            <a:r>
              <a:rPr lang="en-US" dirty="0"/>
              <a:t>2016 EMP Schedule</a:t>
            </a:r>
          </a:p>
        </p:txBody>
      </p:sp>
      <p:sp>
        <p:nvSpPr>
          <p:cNvPr id="7" name="Content Placeholder 1">
            <a:extLst>
              <a:ext uri="{FF2B5EF4-FFF2-40B4-BE49-F238E27FC236}">
                <a16:creationId xmlns:a16="http://schemas.microsoft.com/office/drawing/2014/main" id="{65C5193A-505E-D94D-AAE1-E1692FB3AE77}"/>
              </a:ext>
            </a:extLst>
          </p:cNvPr>
          <p:cNvSpPr>
            <a:spLocks noGrp="1"/>
          </p:cNvSpPr>
          <p:nvPr>
            <p:ph idx="1"/>
          </p:nvPr>
        </p:nvSpPr>
        <p:spPr>
          <a:xfrm>
            <a:off x="533400" y="1143000"/>
            <a:ext cx="10591800" cy="5105400"/>
          </a:xfrm>
        </p:spPr>
        <p:txBody>
          <a:bodyPr>
            <a:normAutofit/>
          </a:bodyPr>
          <a:lstStyle/>
          <a:p>
            <a:r>
              <a:rPr lang="en-US" sz="2800" dirty="0"/>
              <a:t>Several versions of 2016 platform were developed</a:t>
            </a:r>
          </a:p>
          <a:p>
            <a:pPr lvl="1">
              <a:lnSpc>
                <a:spcPct val="90000"/>
              </a:lnSpc>
              <a:spcBef>
                <a:spcPts val="400"/>
              </a:spcBef>
              <a:spcAft>
                <a:spcPts val="600"/>
              </a:spcAft>
              <a:buSzPts val="1954"/>
            </a:pPr>
            <a:r>
              <a:rPr lang="en-US" sz="2400" b="1" u="sng" dirty="0"/>
              <a:t>Alpha</a:t>
            </a:r>
            <a:r>
              <a:rPr lang="en-US" sz="2400" dirty="0"/>
              <a:t>: </a:t>
            </a:r>
            <a:r>
              <a:rPr lang="en-US" sz="2400" i="1" dirty="0">
                <a:solidFill>
                  <a:schemeClr val="dk1"/>
                </a:solidFill>
                <a:ea typeface="Rambla"/>
                <a:cs typeface="Rambla"/>
                <a:sym typeface="Rambla"/>
              </a:rPr>
              <a:t>preliminary</a:t>
            </a:r>
            <a:r>
              <a:rPr lang="en-US" sz="2400" dirty="0">
                <a:solidFill>
                  <a:schemeClr val="dk1"/>
                </a:solidFill>
                <a:ea typeface="Rambla"/>
                <a:cs typeface="Rambla"/>
                <a:sym typeface="Rambla"/>
              </a:rPr>
              <a:t> version based on 2014NEIv2 for some and 2016 for other key sectors </a:t>
            </a:r>
            <a:r>
              <a:rPr lang="en-US" sz="2800" dirty="0">
                <a:solidFill>
                  <a:schemeClr val="dk1"/>
                </a:solidFill>
                <a:ea typeface="Rambla"/>
                <a:cs typeface="Rambla"/>
                <a:sym typeface="Rambla"/>
              </a:rPr>
              <a:t>(released Spring, 2018)</a:t>
            </a:r>
            <a:endParaRPr lang="en-US" sz="2400" dirty="0">
              <a:solidFill>
                <a:schemeClr val="dk1"/>
              </a:solidFill>
              <a:ea typeface="Rambla"/>
              <a:cs typeface="Rambla"/>
              <a:sym typeface="Rambla"/>
            </a:endParaRPr>
          </a:p>
          <a:p>
            <a:pPr lvl="2">
              <a:lnSpc>
                <a:spcPct val="90000"/>
              </a:lnSpc>
              <a:spcBef>
                <a:spcPts val="400"/>
              </a:spcBef>
              <a:spcAft>
                <a:spcPts val="300"/>
              </a:spcAft>
              <a:buSzPts val="1954"/>
            </a:pPr>
            <a:r>
              <a:rPr lang="en-US" sz="2400" dirty="0">
                <a:solidFill>
                  <a:schemeClr val="dk1"/>
                </a:solidFill>
                <a:ea typeface="Rambla"/>
                <a:cs typeface="Rambla"/>
                <a:sym typeface="Rambla"/>
              </a:rPr>
              <a:t>For initial testing of 2016 model runs</a:t>
            </a:r>
          </a:p>
          <a:p>
            <a:pPr lvl="2">
              <a:lnSpc>
                <a:spcPct val="90000"/>
              </a:lnSpc>
              <a:spcBef>
                <a:spcPts val="400"/>
              </a:spcBef>
              <a:spcAft>
                <a:spcPts val="300"/>
              </a:spcAft>
              <a:buSzPts val="1954"/>
            </a:pPr>
            <a:r>
              <a:rPr lang="en-US" sz="2400" dirty="0"/>
              <a:t>Compatible versions of 2014 and 2015 were also released</a:t>
            </a:r>
          </a:p>
          <a:p>
            <a:pPr lvl="2">
              <a:lnSpc>
                <a:spcPct val="90000"/>
              </a:lnSpc>
              <a:spcBef>
                <a:spcPts val="400"/>
              </a:spcBef>
              <a:spcAft>
                <a:spcPts val="300"/>
              </a:spcAft>
              <a:buSzPts val="1954"/>
            </a:pPr>
            <a:r>
              <a:rPr lang="en-US" sz="2400" dirty="0">
                <a:hlinkClick r:id="rId2"/>
              </a:rPr>
              <a:t>https://www.epa.gov/air-emissions-modeling/2014-2016-version-7-air-emissions-modeling-platforms</a:t>
            </a:r>
            <a:r>
              <a:rPr lang="en-US" sz="2400" dirty="0"/>
              <a:t>  </a:t>
            </a:r>
          </a:p>
          <a:p>
            <a:pPr lvl="1">
              <a:spcBef>
                <a:spcPts val="400"/>
              </a:spcBef>
              <a:spcAft>
                <a:spcPts val="300"/>
              </a:spcAft>
            </a:pPr>
            <a:r>
              <a:rPr lang="en-US" sz="2400" b="1" u="sng" dirty="0"/>
              <a:t>Beta</a:t>
            </a:r>
            <a:r>
              <a:rPr lang="en-US" sz="2400" dirty="0"/>
              <a:t>: </a:t>
            </a:r>
            <a:r>
              <a:rPr lang="en-US" sz="2400" i="1" dirty="0">
                <a:solidFill>
                  <a:schemeClr val="dk1"/>
                </a:solidFill>
                <a:ea typeface="Rambla"/>
                <a:cs typeface="Rambla"/>
                <a:sym typeface="Rambla"/>
              </a:rPr>
              <a:t>improved </a:t>
            </a:r>
            <a:r>
              <a:rPr lang="en-US" sz="2400" dirty="0">
                <a:solidFill>
                  <a:schemeClr val="dk1"/>
                </a:solidFill>
                <a:ea typeface="Rambla"/>
                <a:cs typeface="Rambla"/>
                <a:sym typeface="Rambla"/>
              </a:rPr>
              <a:t>2016 emissions for most sectors (March 2019) and preliminary projected emissions for 2023 and 2028 (to workgroups in April 2019)</a:t>
            </a:r>
            <a:endParaRPr lang="en-US" sz="2400" dirty="0"/>
          </a:p>
          <a:p>
            <a:pPr lvl="1">
              <a:spcBef>
                <a:spcPts val="400"/>
              </a:spcBef>
              <a:spcAft>
                <a:spcPts val="300"/>
              </a:spcAft>
            </a:pPr>
            <a:r>
              <a:rPr lang="en-US" sz="2400" b="1" u="sng" dirty="0"/>
              <a:t>V1.0</a:t>
            </a:r>
            <a:r>
              <a:rPr lang="en-US" sz="2400" dirty="0"/>
              <a:t>: </a:t>
            </a:r>
            <a:r>
              <a:rPr lang="en-US" sz="2400" i="1" dirty="0"/>
              <a:t>fully updated </a:t>
            </a:r>
            <a:r>
              <a:rPr lang="en-US" sz="2400" dirty="0"/>
              <a:t>2016 emissions and complete projected emissions for 2023 and 2028 (October 2019)</a:t>
            </a:r>
          </a:p>
          <a:p>
            <a:pPr lvl="1"/>
            <a:endParaRPr lang="en-US" sz="2400" dirty="0"/>
          </a:p>
        </p:txBody>
      </p:sp>
    </p:spTree>
    <p:extLst>
      <p:ext uri="{BB962C8B-B14F-4D97-AF65-F5344CB8AC3E}">
        <p14:creationId xmlns:p14="http://schemas.microsoft.com/office/powerpoint/2010/main" val="3459974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11692" y="1177636"/>
            <a:ext cx="10918004" cy="5251198"/>
          </a:xfrm>
        </p:spPr>
        <p:txBody>
          <a:bodyPr>
            <a:normAutofit fontScale="92500"/>
          </a:bodyPr>
          <a:lstStyle/>
          <a:p>
            <a:pPr>
              <a:spcAft>
                <a:spcPts val="600"/>
              </a:spcAft>
            </a:pPr>
            <a:r>
              <a:rPr lang="en-US" sz="2800" b="1" dirty="0"/>
              <a:t>Future-year projections for Version 1</a:t>
            </a:r>
          </a:p>
          <a:p>
            <a:pPr lvl="1">
              <a:lnSpc>
                <a:spcPct val="110000"/>
              </a:lnSpc>
              <a:spcAft>
                <a:spcPts val="2400"/>
              </a:spcAft>
            </a:pPr>
            <a:r>
              <a:rPr lang="en-US" sz="2400" dirty="0"/>
              <a:t>Growth for point and nonpoint production-related sources (SCCs in nonpoint and NAICS in point sources): used </a:t>
            </a:r>
            <a:r>
              <a:rPr lang="en-US" sz="2400" b="1" dirty="0">
                <a:solidFill>
                  <a:srgbClr val="FF0000"/>
                </a:solidFill>
              </a:rPr>
              <a:t>AEO2019</a:t>
            </a:r>
            <a:r>
              <a:rPr lang="en-US" sz="2400" dirty="0"/>
              <a:t> </a:t>
            </a:r>
            <a:r>
              <a:rPr lang="en-US" sz="2400" b="1" dirty="0">
                <a:solidFill>
                  <a:srgbClr val="FF0000"/>
                </a:solidFill>
              </a:rPr>
              <a:t>reference case</a:t>
            </a:r>
          </a:p>
          <a:p>
            <a:pPr lvl="1">
              <a:lnSpc>
                <a:spcPct val="110000"/>
              </a:lnSpc>
              <a:spcAft>
                <a:spcPts val="2400"/>
              </a:spcAft>
            </a:pPr>
            <a:r>
              <a:rPr lang="en-US" sz="2400" dirty="0"/>
              <a:t>Nonpoint exploration sources: Used 4-year average (2014-2017) emissions dataset (no growth)</a:t>
            </a:r>
          </a:p>
          <a:p>
            <a:pPr lvl="1">
              <a:lnSpc>
                <a:spcPct val="110000"/>
              </a:lnSpc>
              <a:spcAft>
                <a:spcPts val="2400"/>
              </a:spcAft>
            </a:pPr>
            <a:r>
              <a:rPr lang="en-US" sz="2400" dirty="0"/>
              <a:t>Added NJ control information for pipeline compressor(s).</a:t>
            </a:r>
          </a:p>
          <a:p>
            <a:pPr lvl="1">
              <a:lnSpc>
                <a:spcPct val="110000"/>
              </a:lnSpc>
              <a:spcAft>
                <a:spcPts val="2400"/>
              </a:spcAft>
            </a:pPr>
            <a:r>
              <a:rPr lang="en-US" sz="2400" dirty="0"/>
              <a:t>Used VA natural gas transmissions future year emissions.</a:t>
            </a:r>
          </a:p>
          <a:p>
            <a:pPr lvl="1">
              <a:lnSpc>
                <a:spcPct val="110000"/>
              </a:lnSpc>
              <a:spcAft>
                <a:spcPts val="2400"/>
              </a:spcAft>
            </a:pPr>
            <a:r>
              <a:rPr lang="en-US" sz="2400" dirty="0"/>
              <a:t>Applied controls for future-year activity increases and for equipment turnover (e.g., diesel engines on drilling rigs).</a:t>
            </a:r>
          </a:p>
        </p:txBody>
      </p:sp>
      <p:sp>
        <p:nvSpPr>
          <p:cNvPr id="3" name="Slide Number Placeholder 2"/>
          <p:cNvSpPr>
            <a:spLocks noGrp="1"/>
          </p:cNvSpPr>
          <p:nvPr>
            <p:ph type="sldNum" sz="quarter" idx="12"/>
          </p:nvPr>
        </p:nvSpPr>
        <p:spPr/>
        <p:txBody>
          <a:bodyPr/>
          <a:lstStyle/>
          <a:p>
            <a:pPr>
              <a:defRPr/>
            </a:pPr>
            <a:fld id="{61C894BD-DCE2-4A96-A9AF-225BBEAC2A40}" type="slidenum">
              <a:rPr lang="en-US">
                <a:solidFill>
                  <a:prstClr val="black"/>
                </a:solidFill>
                <a:latin typeface="Lucida Sans Unicode"/>
              </a:rPr>
              <a:pPr>
                <a:defRPr/>
              </a:pPr>
              <a:t>40</a:t>
            </a:fld>
            <a:endParaRPr lang="en-US">
              <a:solidFill>
                <a:prstClr val="black"/>
              </a:solidFill>
              <a:latin typeface="Lucida Sans Unicode"/>
            </a:endParaRPr>
          </a:p>
        </p:txBody>
      </p:sp>
      <p:sp>
        <p:nvSpPr>
          <p:cNvPr id="4" name="Title 3"/>
          <p:cNvSpPr>
            <a:spLocks noGrp="1"/>
          </p:cNvSpPr>
          <p:nvPr>
            <p:ph type="title"/>
          </p:nvPr>
        </p:nvSpPr>
        <p:spPr>
          <a:xfrm>
            <a:off x="611692" y="34636"/>
            <a:ext cx="9599108" cy="1143000"/>
          </a:xfrm>
        </p:spPr>
        <p:txBody>
          <a:bodyPr>
            <a:noAutofit/>
          </a:bodyPr>
          <a:lstStyle/>
          <a:p>
            <a:r>
              <a:rPr lang="en-US" sz="3200" dirty="0"/>
              <a:t>Oil and Gas Emissions Workgroup</a:t>
            </a:r>
          </a:p>
        </p:txBody>
      </p:sp>
    </p:spTree>
    <p:extLst>
      <p:ext uri="{BB962C8B-B14F-4D97-AF65-F5344CB8AC3E}">
        <p14:creationId xmlns:p14="http://schemas.microsoft.com/office/powerpoint/2010/main" val="20484937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61C894BD-DCE2-4A96-A9AF-225BBEAC2A40}" type="slidenum">
              <a:rPr lang="en-US">
                <a:solidFill>
                  <a:prstClr val="black"/>
                </a:solidFill>
                <a:latin typeface="Lucida Sans Unicode"/>
              </a:rPr>
              <a:pPr>
                <a:defRPr/>
              </a:pPr>
              <a:t>41</a:t>
            </a:fld>
            <a:endParaRPr lang="en-US">
              <a:solidFill>
                <a:prstClr val="black"/>
              </a:solidFill>
              <a:latin typeface="Lucida Sans Unicode"/>
            </a:endParaRPr>
          </a:p>
        </p:txBody>
      </p:sp>
      <p:sp>
        <p:nvSpPr>
          <p:cNvPr id="4" name="Title 3"/>
          <p:cNvSpPr>
            <a:spLocks noGrp="1"/>
          </p:cNvSpPr>
          <p:nvPr>
            <p:ph type="title"/>
          </p:nvPr>
        </p:nvSpPr>
        <p:spPr>
          <a:xfrm>
            <a:off x="533400" y="34636"/>
            <a:ext cx="10439400" cy="1143000"/>
          </a:xfrm>
        </p:spPr>
        <p:txBody>
          <a:bodyPr>
            <a:noAutofit/>
          </a:bodyPr>
          <a:lstStyle/>
          <a:p>
            <a:r>
              <a:rPr lang="en-US" sz="2800" dirty="0"/>
              <a:t>Crude Oil and Natural Gas Production Growth Factors (2016 EMP Version 1)</a:t>
            </a:r>
          </a:p>
        </p:txBody>
      </p:sp>
      <p:pic>
        <p:nvPicPr>
          <p:cNvPr id="6" name="Picture 5"/>
          <p:cNvPicPr>
            <a:picLocks noChangeAspect="1"/>
          </p:cNvPicPr>
          <p:nvPr/>
        </p:nvPicPr>
        <p:blipFill>
          <a:blip r:embed="rId2"/>
          <a:stretch>
            <a:fillRect/>
          </a:stretch>
        </p:blipFill>
        <p:spPr>
          <a:xfrm>
            <a:off x="1798320" y="1046507"/>
            <a:ext cx="5486400" cy="2856348"/>
          </a:xfrm>
          <a:prstGeom prst="rect">
            <a:avLst/>
          </a:prstGeom>
        </p:spPr>
      </p:pic>
      <p:pic>
        <p:nvPicPr>
          <p:cNvPr id="7" name="Picture 6"/>
          <p:cNvPicPr>
            <a:picLocks noChangeAspect="1"/>
          </p:cNvPicPr>
          <p:nvPr/>
        </p:nvPicPr>
        <p:blipFill>
          <a:blip r:embed="rId3"/>
          <a:stretch>
            <a:fillRect/>
          </a:stretch>
        </p:blipFill>
        <p:spPr>
          <a:xfrm>
            <a:off x="4867752" y="3904421"/>
            <a:ext cx="5486400" cy="2867086"/>
          </a:xfrm>
          <a:prstGeom prst="rect">
            <a:avLst/>
          </a:prstGeom>
        </p:spPr>
      </p:pic>
      <p:sp>
        <p:nvSpPr>
          <p:cNvPr id="2" name="TextBox 1">
            <a:extLst>
              <a:ext uri="{FF2B5EF4-FFF2-40B4-BE49-F238E27FC236}">
                <a16:creationId xmlns:a16="http://schemas.microsoft.com/office/drawing/2014/main" id="{F3DA45CE-5E47-A74A-B8D6-A7AA3B15C62F}"/>
              </a:ext>
            </a:extLst>
          </p:cNvPr>
          <p:cNvSpPr txBox="1"/>
          <p:nvPr/>
        </p:nvSpPr>
        <p:spPr>
          <a:xfrm>
            <a:off x="1981200" y="3124200"/>
            <a:ext cx="685800" cy="369332"/>
          </a:xfrm>
          <a:prstGeom prst="rect">
            <a:avLst/>
          </a:prstGeom>
          <a:noFill/>
        </p:spPr>
        <p:txBody>
          <a:bodyPr wrap="square" rtlCol="0">
            <a:spAutoFit/>
          </a:bodyPr>
          <a:lstStyle/>
          <a:p>
            <a:r>
              <a:rPr lang="en-US" dirty="0"/>
              <a:t>Oil</a:t>
            </a:r>
          </a:p>
        </p:txBody>
      </p:sp>
      <p:sp>
        <p:nvSpPr>
          <p:cNvPr id="8" name="TextBox 7">
            <a:extLst>
              <a:ext uri="{FF2B5EF4-FFF2-40B4-BE49-F238E27FC236}">
                <a16:creationId xmlns:a16="http://schemas.microsoft.com/office/drawing/2014/main" id="{BAC2DAF5-2A91-6B44-B71C-93819900E572}"/>
              </a:ext>
            </a:extLst>
          </p:cNvPr>
          <p:cNvSpPr txBox="1"/>
          <p:nvPr/>
        </p:nvSpPr>
        <p:spPr>
          <a:xfrm>
            <a:off x="5029200" y="5937934"/>
            <a:ext cx="1371600" cy="646331"/>
          </a:xfrm>
          <a:prstGeom prst="rect">
            <a:avLst/>
          </a:prstGeom>
          <a:noFill/>
        </p:spPr>
        <p:txBody>
          <a:bodyPr wrap="square" rtlCol="0">
            <a:spAutoFit/>
          </a:bodyPr>
          <a:lstStyle/>
          <a:p>
            <a:r>
              <a:rPr lang="en-US" dirty="0"/>
              <a:t>Natural Gas</a:t>
            </a:r>
          </a:p>
        </p:txBody>
      </p:sp>
      <p:sp>
        <p:nvSpPr>
          <p:cNvPr id="5" name="TextBox 4">
            <a:extLst>
              <a:ext uri="{FF2B5EF4-FFF2-40B4-BE49-F238E27FC236}">
                <a16:creationId xmlns:a16="http://schemas.microsoft.com/office/drawing/2014/main" id="{9B1087FD-21EB-E34E-88AF-B99FC16EF3DF}"/>
              </a:ext>
            </a:extLst>
          </p:cNvPr>
          <p:cNvSpPr txBox="1"/>
          <p:nvPr/>
        </p:nvSpPr>
        <p:spPr>
          <a:xfrm rot="5400000">
            <a:off x="6827519" y="1564407"/>
            <a:ext cx="1097280" cy="369332"/>
          </a:xfrm>
          <a:prstGeom prst="rect">
            <a:avLst/>
          </a:prstGeom>
          <a:noFill/>
        </p:spPr>
        <p:txBody>
          <a:bodyPr wrap="square" rtlCol="0">
            <a:spAutoFit/>
          </a:bodyPr>
          <a:lstStyle/>
          <a:p>
            <a:r>
              <a:rPr lang="en-US" dirty="0"/>
              <a:t>Increase</a:t>
            </a:r>
          </a:p>
        </p:txBody>
      </p:sp>
      <p:sp>
        <p:nvSpPr>
          <p:cNvPr id="9" name="TextBox 8">
            <a:extLst>
              <a:ext uri="{FF2B5EF4-FFF2-40B4-BE49-F238E27FC236}">
                <a16:creationId xmlns:a16="http://schemas.microsoft.com/office/drawing/2014/main" id="{948C11B4-AFAF-BA4C-B6FA-C361BE2A5D22}"/>
              </a:ext>
            </a:extLst>
          </p:cNvPr>
          <p:cNvSpPr txBox="1"/>
          <p:nvPr/>
        </p:nvSpPr>
        <p:spPr>
          <a:xfrm rot="5400000">
            <a:off x="6712513" y="3100341"/>
            <a:ext cx="1327295" cy="369332"/>
          </a:xfrm>
          <a:prstGeom prst="rect">
            <a:avLst/>
          </a:prstGeom>
          <a:noFill/>
        </p:spPr>
        <p:txBody>
          <a:bodyPr wrap="square" rtlCol="0">
            <a:spAutoFit/>
          </a:bodyPr>
          <a:lstStyle/>
          <a:p>
            <a:r>
              <a:rPr lang="en-US" dirty="0"/>
              <a:t>Decrease</a:t>
            </a:r>
          </a:p>
        </p:txBody>
      </p:sp>
    </p:spTree>
    <p:extLst>
      <p:ext uri="{BB962C8B-B14F-4D97-AF65-F5344CB8AC3E}">
        <p14:creationId xmlns:p14="http://schemas.microsoft.com/office/powerpoint/2010/main" val="6910365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7877EE4-F435-4E9A-85F0-4D0486A0EFF3}"/>
              </a:ext>
            </a:extLst>
          </p:cNvPr>
          <p:cNvSpPr>
            <a:spLocks noGrp="1"/>
          </p:cNvSpPr>
          <p:nvPr>
            <p:ph type="sldNum" sz="quarter" idx="12"/>
          </p:nvPr>
        </p:nvSpPr>
        <p:spPr/>
        <p:txBody>
          <a:bodyPr/>
          <a:lstStyle/>
          <a:p>
            <a:fld id="{61C894BD-DCE2-4A96-A9AF-225BBEAC2A40}" type="slidenum">
              <a:rPr lang="en-US" smtClean="0"/>
              <a:pPr/>
              <a:t>42</a:t>
            </a:fld>
            <a:endParaRPr lang="en-US"/>
          </a:p>
        </p:txBody>
      </p:sp>
      <p:sp>
        <p:nvSpPr>
          <p:cNvPr id="9" name="TextBox 8">
            <a:extLst>
              <a:ext uri="{FF2B5EF4-FFF2-40B4-BE49-F238E27FC236}">
                <a16:creationId xmlns:a16="http://schemas.microsoft.com/office/drawing/2014/main" id="{9093DDF5-65F1-407A-AA36-CEF12E9B98A8}"/>
              </a:ext>
            </a:extLst>
          </p:cNvPr>
          <p:cNvSpPr txBox="1"/>
          <p:nvPr/>
        </p:nvSpPr>
        <p:spPr>
          <a:xfrm>
            <a:off x="8458200" y="1066800"/>
            <a:ext cx="2364740" cy="1323439"/>
          </a:xfrm>
          <a:prstGeom prst="rect">
            <a:avLst/>
          </a:prstGeom>
          <a:noFill/>
        </p:spPr>
        <p:txBody>
          <a:bodyPr wrap="square" rtlCol="0">
            <a:spAutoFit/>
          </a:bodyPr>
          <a:lstStyle/>
          <a:p>
            <a:r>
              <a:rPr lang="en-US" sz="2000" dirty="0"/>
              <a:t>2016 version 1</a:t>
            </a:r>
          </a:p>
          <a:p>
            <a:r>
              <a:rPr lang="en-US" sz="2000" dirty="0"/>
              <a:t>Nonpoint oil and</a:t>
            </a:r>
          </a:p>
          <a:p>
            <a:r>
              <a:rPr lang="en-US" sz="2000" dirty="0"/>
              <a:t>gas NOx (tons/yr)</a:t>
            </a:r>
          </a:p>
        </p:txBody>
      </p:sp>
      <p:sp>
        <p:nvSpPr>
          <p:cNvPr id="10" name="TextBox 9">
            <a:extLst>
              <a:ext uri="{FF2B5EF4-FFF2-40B4-BE49-F238E27FC236}">
                <a16:creationId xmlns:a16="http://schemas.microsoft.com/office/drawing/2014/main" id="{5195CE64-7835-4098-BC51-E55994B9DC61}"/>
              </a:ext>
            </a:extLst>
          </p:cNvPr>
          <p:cNvSpPr txBox="1"/>
          <p:nvPr/>
        </p:nvSpPr>
        <p:spPr>
          <a:xfrm>
            <a:off x="1066800" y="4267200"/>
            <a:ext cx="2667000" cy="1323439"/>
          </a:xfrm>
          <a:prstGeom prst="rect">
            <a:avLst/>
          </a:prstGeom>
          <a:noFill/>
        </p:spPr>
        <p:txBody>
          <a:bodyPr wrap="square" rtlCol="0">
            <a:spAutoFit/>
          </a:bodyPr>
          <a:lstStyle/>
          <a:p>
            <a:r>
              <a:rPr lang="en-US" sz="2000" dirty="0"/>
              <a:t>2028 – 2016 NOx</a:t>
            </a:r>
          </a:p>
          <a:p>
            <a:r>
              <a:rPr lang="en-US" sz="2000" dirty="0"/>
              <a:t>% change in</a:t>
            </a:r>
          </a:p>
          <a:p>
            <a:r>
              <a:rPr lang="en-US" sz="2000" dirty="0"/>
              <a:t>nonpoint oil and gas emissions</a:t>
            </a:r>
          </a:p>
        </p:txBody>
      </p:sp>
      <p:pic>
        <p:nvPicPr>
          <p:cNvPr id="6" name="Picture 5">
            <a:extLst>
              <a:ext uri="{FF2B5EF4-FFF2-40B4-BE49-F238E27FC236}">
                <a16:creationId xmlns:a16="http://schemas.microsoft.com/office/drawing/2014/main" id="{63BDD6F2-3C6A-4052-9336-F0D4B78C0E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3302" y="19017"/>
            <a:ext cx="6779260" cy="3499720"/>
          </a:xfrm>
          <a:prstGeom prst="rect">
            <a:avLst/>
          </a:prstGeom>
        </p:spPr>
      </p:pic>
      <p:pic>
        <p:nvPicPr>
          <p:cNvPr id="8" name="Picture 7">
            <a:extLst>
              <a:ext uri="{FF2B5EF4-FFF2-40B4-BE49-F238E27FC236}">
                <a16:creationId xmlns:a16="http://schemas.microsoft.com/office/drawing/2014/main" id="{CB3E90F6-F626-4886-8496-7F826C3E45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5092" y="3323532"/>
            <a:ext cx="6739890" cy="3515451"/>
          </a:xfrm>
          <a:prstGeom prst="rect">
            <a:avLst/>
          </a:prstGeom>
        </p:spPr>
      </p:pic>
    </p:spTree>
    <p:extLst>
      <p:ext uri="{BB962C8B-B14F-4D97-AF65-F5344CB8AC3E}">
        <p14:creationId xmlns:p14="http://schemas.microsoft.com/office/powerpoint/2010/main" val="30950322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718664"/>
            <a:ext cx="10515600" cy="4730072"/>
          </a:xfrm>
        </p:spPr>
        <p:txBody>
          <a:bodyPr>
            <a:normAutofit/>
          </a:bodyPr>
          <a:lstStyle/>
          <a:p>
            <a:pPr>
              <a:spcAft>
                <a:spcPts val="1200"/>
              </a:spcAft>
            </a:pPr>
            <a:r>
              <a:rPr lang="en-US" sz="2400" dirty="0"/>
              <a:t>Make WESTAR/WRAP oil and gas emissions available with the platform </a:t>
            </a:r>
          </a:p>
          <a:p>
            <a:pPr>
              <a:spcAft>
                <a:spcPts val="1200"/>
              </a:spcAft>
            </a:pPr>
            <a:r>
              <a:rPr lang="en-US" sz="2400" dirty="0"/>
              <a:t>Compare 2016v1 oil and gas emissions with the 2017 NEI</a:t>
            </a:r>
          </a:p>
          <a:p>
            <a:pPr>
              <a:spcAft>
                <a:spcPts val="1200"/>
              </a:spcAft>
            </a:pPr>
            <a:r>
              <a:rPr lang="en-US" sz="2400" dirty="0"/>
              <a:t>Ongoing efforts to improve the inventory</a:t>
            </a:r>
          </a:p>
          <a:p>
            <a:pPr lvl="1">
              <a:spcBef>
                <a:spcPts val="0"/>
              </a:spcBef>
            </a:pPr>
            <a:r>
              <a:rPr lang="en-US" sz="2000" dirty="0"/>
              <a:t>Capture efficiency and control efficiency for tanks</a:t>
            </a:r>
          </a:p>
          <a:p>
            <a:pPr lvl="1">
              <a:spcBef>
                <a:spcPts val="0"/>
              </a:spcBef>
            </a:pPr>
            <a:r>
              <a:rPr lang="en-US" sz="2000" dirty="0"/>
              <a:t>Missing sources</a:t>
            </a:r>
          </a:p>
          <a:p>
            <a:pPr lvl="1">
              <a:spcBef>
                <a:spcPts val="0"/>
              </a:spcBef>
            </a:pPr>
            <a:r>
              <a:rPr lang="en-US" sz="2000" dirty="0"/>
              <a:t>Additional improvements (top-down vs. bottom-up reconciliation, etc.)</a:t>
            </a:r>
          </a:p>
          <a:p>
            <a:pPr lvl="1">
              <a:spcBef>
                <a:spcPts val="0"/>
              </a:spcBef>
            </a:pPr>
            <a:endParaRPr lang="en-US" sz="1500" dirty="0"/>
          </a:p>
          <a:p>
            <a:pPr>
              <a:spcAft>
                <a:spcPts val="1200"/>
              </a:spcAft>
            </a:pPr>
            <a:r>
              <a:rPr lang="en-US" sz="2400" dirty="0"/>
              <a:t>Continuing evaluation of projections</a:t>
            </a:r>
          </a:p>
          <a:p>
            <a:pPr lvl="1">
              <a:spcBef>
                <a:spcPts val="0"/>
              </a:spcBef>
            </a:pPr>
            <a:r>
              <a:rPr lang="en-US" sz="2000" dirty="0"/>
              <a:t>Forecasting exploration activity</a:t>
            </a:r>
          </a:p>
          <a:p>
            <a:pPr lvl="1">
              <a:spcBef>
                <a:spcPts val="0"/>
              </a:spcBef>
            </a:pPr>
            <a:r>
              <a:rPr lang="en-US" sz="2000" dirty="0"/>
              <a:t>Incorporating decline curves into the growth and control approach</a:t>
            </a:r>
            <a:endParaRPr lang="en-US" sz="2200" dirty="0"/>
          </a:p>
        </p:txBody>
      </p:sp>
      <p:sp>
        <p:nvSpPr>
          <p:cNvPr id="3" name="Slide Number Placeholder 2"/>
          <p:cNvSpPr>
            <a:spLocks noGrp="1"/>
          </p:cNvSpPr>
          <p:nvPr>
            <p:ph type="sldNum" sz="quarter" idx="12"/>
          </p:nvPr>
        </p:nvSpPr>
        <p:spPr/>
        <p:txBody>
          <a:bodyPr/>
          <a:lstStyle/>
          <a:p>
            <a:pPr>
              <a:defRPr/>
            </a:pPr>
            <a:fld id="{61C894BD-DCE2-4A96-A9AF-225BBEAC2A40}" type="slidenum">
              <a:rPr lang="en-US">
                <a:solidFill>
                  <a:prstClr val="black"/>
                </a:solidFill>
                <a:latin typeface="Lucida Sans Unicode"/>
              </a:rPr>
              <a:pPr>
                <a:defRPr/>
              </a:pPr>
              <a:t>43</a:t>
            </a:fld>
            <a:endParaRPr lang="en-US">
              <a:solidFill>
                <a:prstClr val="black"/>
              </a:solidFill>
              <a:latin typeface="Lucida Sans Unicode"/>
            </a:endParaRPr>
          </a:p>
        </p:txBody>
      </p:sp>
      <p:sp>
        <p:nvSpPr>
          <p:cNvPr id="4" name="Title 3"/>
          <p:cNvSpPr>
            <a:spLocks noGrp="1"/>
          </p:cNvSpPr>
          <p:nvPr>
            <p:ph type="title"/>
          </p:nvPr>
        </p:nvSpPr>
        <p:spPr>
          <a:xfrm>
            <a:off x="1371600" y="410817"/>
            <a:ext cx="8813894" cy="1143000"/>
          </a:xfrm>
        </p:spPr>
        <p:txBody>
          <a:bodyPr>
            <a:noAutofit/>
          </a:bodyPr>
          <a:lstStyle/>
          <a:p>
            <a:r>
              <a:rPr lang="en-US" sz="3200" dirty="0"/>
              <a:t>Oil and Gas </a:t>
            </a:r>
            <a:br>
              <a:rPr lang="en-US" sz="3200" dirty="0"/>
            </a:br>
            <a:r>
              <a:rPr lang="en-US" sz="3200" dirty="0"/>
              <a:t>Emissions Workgroup</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34200" y="91837"/>
            <a:ext cx="2286000" cy="1461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43235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4400" y="3124200"/>
            <a:ext cx="10287000" cy="2938268"/>
          </a:xfrm>
        </p:spPr>
        <p:txBody>
          <a:bodyPr>
            <a:normAutofit/>
          </a:bodyPr>
          <a:lstStyle/>
          <a:p>
            <a:r>
              <a:rPr lang="en-US" sz="2800" b="1" u="sng" dirty="0"/>
              <a:t>Co-leads</a:t>
            </a:r>
            <a:r>
              <a:rPr lang="en-US" sz="2800" dirty="0"/>
              <a:t>: </a:t>
            </a:r>
            <a:r>
              <a:rPr lang="en-US" sz="2600" dirty="0"/>
              <a:t>Julie McDill (retired) and Debbie Wilson (MARAMA), Alison Eyth (EPA OAQPS)</a:t>
            </a:r>
          </a:p>
          <a:p>
            <a:pPr marL="109728" indent="0">
              <a:buNone/>
            </a:pPr>
            <a:endParaRPr lang="en-US" sz="2600" dirty="0"/>
          </a:p>
          <a:p>
            <a:r>
              <a:rPr lang="en-US" sz="2800" b="1" u="sng" dirty="0"/>
              <a:t>Wiki</a:t>
            </a:r>
            <a:r>
              <a:rPr lang="en-US" sz="2800" dirty="0"/>
              <a:t>: </a:t>
            </a:r>
            <a:r>
              <a:rPr lang="en-US" sz="2400" dirty="0">
                <a:hlinkClick r:id="rId3"/>
              </a:rPr>
              <a:t>http://views.cira.colostate.edu/wiki/wiki/9181</a:t>
            </a:r>
            <a:endParaRPr lang="en-US" sz="2400" dirty="0"/>
          </a:p>
          <a:p>
            <a:pPr marL="109728" indent="0">
              <a:buNone/>
            </a:pPr>
            <a:r>
              <a:rPr lang="en-US" sz="2400" dirty="0"/>
              <a:t>  </a:t>
            </a:r>
            <a:endParaRPr lang="en-US" sz="2300" dirty="0"/>
          </a:p>
          <a:p>
            <a:endParaRPr lang="en-US" sz="2600" dirty="0"/>
          </a:p>
        </p:txBody>
      </p:sp>
      <p:sp>
        <p:nvSpPr>
          <p:cNvPr id="3" name="Slide Number Placeholder 2"/>
          <p:cNvSpPr>
            <a:spLocks noGrp="1"/>
          </p:cNvSpPr>
          <p:nvPr>
            <p:ph type="sldNum" sz="quarter" idx="12"/>
          </p:nvPr>
        </p:nvSpPr>
        <p:spPr/>
        <p:txBody>
          <a:bodyPr/>
          <a:lstStyle/>
          <a:p>
            <a:fld id="{61C894BD-DCE2-4A96-A9AF-225BBEAC2A40}" type="slidenum">
              <a:rPr lang="en-US" smtClean="0"/>
              <a:pPr/>
              <a:t>44</a:t>
            </a:fld>
            <a:endParaRPr lang="en-US"/>
          </a:p>
        </p:txBody>
      </p:sp>
      <p:sp>
        <p:nvSpPr>
          <p:cNvPr id="4" name="Title 3"/>
          <p:cNvSpPr>
            <a:spLocks noGrp="1"/>
          </p:cNvSpPr>
          <p:nvPr>
            <p:ph type="title"/>
          </p:nvPr>
        </p:nvSpPr>
        <p:spPr>
          <a:xfrm>
            <a:off x="1600200" y="755090"/>
            <a:ext cx="4953000" cy="1447800"/>
          </a:xfrm>
        </p:spPr>
        <p:txBody>
          <a:bodyPr>
            <a:noAutofit/>
          </a:bodyPr>
          <a:lstStyle/>
          <a:p>
            <a:pPr algn="ctr"/>
            <a:r>
              <a:rPr lang="en-US" sz="4400" dirty="0"/>
              <a:t>Onroad Mobile Workgroup</a:t>
            </a:r>
          </a:p>
        </p:txBody>
      </p:sp>
      <p:pic>
        <p:nvPicPr>
          <p:cNvPr id="7" name="Picture 6">
            <a:extLst>
              <a:ext uri="{FF2B5EF4-FFF2-40B4-BE49-F238E27FC236}">
                <a16:creationId xmlns:a16="http://schemas.microsoft.com/office/drawing/2014/main" id="{2D568F03-0B2D-DF47-A602-5847E61F14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7493" y="244104"/>
            <a:ext cx="3478141" cy="2469772"/>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7429685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990600"/>
            <a:ext cx="10591800" cy="5264948"/>
          </a:xfrm>
        </p:spPr>
        <p:txBody>
          <a:bodyPr>
            <a:normAutofit fontScale="92500" lnSpcReduction="10000"/>
          </a:bodyPr>
          <a:lstStyle/>
          <a:p>
            <a:pPr>
              <a:spcAft>
                <a:spcPts val="600"/>
              </a:spcAft>
            </a:pPr>
            <a:r>
              <a:rPr lang="en-US" sz="2400" b="1" dirty="0"/>
              <a:t>Differences from beta </a:t>
            </a:r>
            <a:r>
              <a:rPr lang="en-US" sz="2400" dirty="0"/>
              <a:t>(</a:t>
            </a:r>
            <a:r>
              <a:rPr lang="en-US" sz="2400" b="1" dirty="0"/>
              <a:t>see September presentation for more info</a:t>
            </a:r>
            <a:r>
              <a:rPr lang="en-US" sz="2400" dirty="0"/>
              <a:t>)</a:t>
            </a:r>
            <a:endParaRPr lang="en-US" sz="2400" b="1" dirty="0"/>
          </a:p>
          <a:p>
            <a:pPr lvl="1">
              <a:spcAft>
                <a:spcPts val="600"/>
              </a:spcAft>
            </a:pPr>
            <a:r>
              <a:rPr lang="en-US" sz="2000" dirty="0"/>
              <a:t>Incorporated new state-supplied MOVES input data</a:t>
            </a:r>
          </a:p>
          <a:p>
            <a:pPr lvl="1">
              <a:spcAft>
                <a:spcPts val="600"/>
              </a:spcAft>
            </a:pPr>
            <a:r>
              <a:rPr lang="en-US" sz="2000" dirty="0"/>
              <a:t>Activity data (VMT and VPOP) were updated for states that provided new data for 2016v1</a:t>
            </a:r>
          </a:p>
          <a:p>
            <a:pPr lvl="1">
              <a:spcAft>
                <a:spcPts val="600"/>
              </a:spcAft>
            </a:pPr>
            <a:r>
              <a:rPr lang="en-US" sz="2000" dirty="0"/>
              <a:t>Hoteling hours were reduced based on new information </a:t>
            </a:r>
          </a:p>
          <a:p>
            <a:pPr lvl="1">
              <a:spcAft>
                <a:spcPts val="600"/>
              </a:spcAft>
            </a:pPr>
            <a:r>
              <a:rPr lang="en-US" sz="2000" dirty="0"/>
              <a:t>Vehicle age distributions were updated to represent 2016 based on CRC A-115 VIN decode project for 2017 NEI </a:t>
            </a:r>
          </a:p>
          <a:p>
            <a:pPr lvl="1">
              <a:spcAft>
                <a:spcPts val="600"/>
              </a:spcAft>
            </a:pPr>
            <a:r>
              <a:rPr lang="en-US" sz="2000" dirty="0"/>
              <a:t>Representative counties were updated to reflect new data </a:t>
            </a:r>
          </a:p>
          <a:p>
            <a:pPr lvl="1">
              <a:spcAft>
                <a:spcPts val="600"/>
              </a:spcAft>
            </a:pPr>
            <a:r>
              <a:rPr lang="en-US" sz="2000" dirty="0"/>
              <a:t>MOVES was run with updated inputs to create new emission factors for 2106, 2020, 2023, and 2028</a:t>
            </a:r>
          </a:p>
          <a:p>
            <a:pPr lvl="1">
              <a:spcAft>
                <a:spcPts val="600"/>
              </a:spcAft>
            </a:pPr>
            <a:r>
              <a:rPr lang="en-US" sz="2000" dirty="0"/>
              <a:t>VMT projection factors updated to use AEO 2019</a:t>
            </a:r>
          </a:p>
          <a:p>
            <a:pPr lvl="1">
              <a:spcAft>
                <a:spcPts val="600"/>
              </a:spcAft>
            </a:pPr>
            <a:r>
              <a:rPr lang="en-US" sz="2000" dirty="0"/>
              <a:t>SMOKE-MOVES was run using the new emission factors with updated activity to create emissions</a:t>
            </a:r>
          </a:p>
          <a:p>
            <a:pPr lvl="2">
              <a:spcAft>
                <a:spcPts val="600"/>
              </a:spcAft>
            </a:pPr>
            <a:r>
              <a:rPr lang="en-US" sz="1800" dirty="0"/>
              <a:t>SMOKE-MOVES now uses average speed distributions; and gridded hourly met for NOx adjustments</a:t>
            </a:r>
          </a:p>
        </p:txBody>
      </p:sp>
      <p:sp>
        <p:nvSpPr>
          <p:cNvPr id="3" name="Slide Number Placeholder 2"/>
          <p:cNvSpPr>
            <a:spLocks noGrp="1"/>
          </p:cNvSpPr>
          <p:nvPr>
            <p:ph type="sldNum" sz="quarter" idx="12"/>
          </p:nvPr>
        </p:nvSpPr>
        <p:spPr/>
        <p:txBody>
          <a:bodyPr/>
          <a:lstStyle/>
          <a:p>
            <a:pPr>
              <a:defRPr/>
            </a:pPr>
            <a:fld id="{61C894BD-DCE2-4A96-A9AF-225BBEAC2A40}" type="slidenum">
              <a:rPr lang="en-US">
                <a:solidFill>
                  <a:prstClr val="black"/>
                </a:solidFill>
                <a:latin typeface="Lucida Sans Unicode"/>
              </a:rPr>
              <a:pPr>
                <a:defRPr/>
              </a:pPr>
              <a:t>45</a:t>
            </a:fld>
            <a:endParaRPr lang="en-US">
              <a:solidFill>
                <a:prstClr val="black"/>
              </a:solidFill>
              <a:latin typeface="Lucida Sans Unicode"/>
            </a:endParaRPr>
          </a:p>
        </p:txBody>
      </p:sp>
      <p:sp>
        <p:nvSpPr>
          <p:cNvPr id="4" name="Title 3"/>
          <p:cNvSpPr>
            <a:spLocks noGrp="1"/>
          </p:cNvSpPr>
          <p:nvPr>
            <p:ph type="title"/>
          </p:nvPr>
        </p:nvSpPr>
        <p:spPr>
          <a:xfrm>
            <a:off x="685800" y="7883"/>
            <a:ext cx="8229600" cy="1143000"/>
          </a:xfrm>
        </p:spPr>
        <p:txBody>
          <a:bodyPr>
            <a:noAutofit/>
          </a:bodyPr>
          <a:lstStyle/>
          <a:p>
            <a:r>
              <a:rPr lang="en-US" sz="3200" dirty="0"/>
              <a:t>Onroad Workgroup: 2016v1</a:t>
            </a:r>
          </a:p>
        </p:txBody>
      </p:sp>
    </p:spTree>
    <p:extLst>
      <p:ext uri="{BB962C8B-B14F-4D97-AF65-F5344CB8AC3E}">
        <p14:creationId xmlns:p14="http://schemas.microsoft.com/office/powerpoint/2010/main" val="2430821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83EF21E-A24E-4170-9794-DEECC2705177}"/>
              </a:ext>
            </a:extLst>
          </p:cNvPr>
          <p:cNvSpPr>
            <a:spLocks noGrp="1"/>
          </p:cNvSpPr>
          <p:nvPr>
            <p:ph type="sldNum" sz="quarter" idx="12"/>
          </p:nvPr>
        </p:nvSpPr>
        <p:spPr/>
        <p:txBody>
          <a:bodyPr/>
          <a:lstStyle/>
          <a:p>
            <a:fld id="{61C894BD-DCE2-4A96-A9AF-225BBEAC2A40}" type="slidenum">
              <a:rPr lang="en-US" smtClean="0"/>
              <a:pPr/>
              <a:t>46</a:t>
            </a:fld>
            <a:endParaRPr lang="en-US"/>
          </a:p>
        </p:txBody>
      </p:sp>
      <p:sp>
        <p:nvSpPr>
          <p:cNvPr id="5" name="Title 4">
            <a:extLst>
              <a:ext uri="{FF2B5EF4-FFF2-40B4-BE49-F238E27FC236}">
                <a16:creationId xmlns:a16="http://schemas.microsoft.com/office/drawing/2014/main" id="{C980D31C-FAD2-4DDE-9FEE-5DE0DFAFBEE4}"/>
              </a:ext>
            </a:extLst>
          </p:cNvPr>
          <p:cNvSpPr>
            <a:spLocks noGrp="1"/>
          </p:cNvSpPr>
          <p:nvPr>
            <p:ph type="title"/>
          </p:nvPr>
        </p:nvSpPr>
        <p:spPr/>
        <p:txBody>
          <a:bodyPr>
            <a:noAutofit/>
          </a:bodyPr>
          <a:lstStyle/>
          <a:p>
            <a:r>
              <a:rPr lang="en-US" sz="3600" dirty="0"/>
              <a:t>2016v1 Platform CONUS Onroad Emissions Compared to 2016beta</a:t>
            </a:r>
          </a:p>
        </p:txBody>
      </p:sp>
      <p:graphicFrame>
        <p:nvGraphicFramePr>
          <p:cNvPr id="8" name="Content Placeholder 7">
            <a:extLst>
              <a:ext uri="{FF2B5EF4-FFF2-40B4-BE49-F238E27FC236}">
                <a16:creationId xmlns:a16="http://schemas.microsoft.com/office/drawing/2014/main" id="{63423955-949C-47BD-BFEB-6254099F23A9}"/>
              </a:ext>
            </a:extLst>
          </p:cNvPr>
          <p:cNvGraphicFramePr>
            <a:graphicFrameLocks noGrp="1"/>
          </p:cNvGraphicFramePr>
          <p:nvPr>
            <p:ph idx="1"/>
            <p:extLst/>
          </p:nvPr>
        </p:nvGraphicFramePr>
        <p:xfrm>
          <a:off x="2286000" y="1357875"/>
          <a:ext cx="6553200" cy="309086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Table 2">
            <a:extLst>
              <a:ext uri="{FF2B5EF4-FFF2-40B4-BE49-F238E27FC236}">
                <a16:creationId xmlns:a16="http://schemas.microsoft.com/office/drawing/2014/main" id="{6C8ABDBE-85FA-4C31-9802-1802A4FCD2FC}"/>
              </a:ext>
            </a:extLst>
          </p:cNvPr>
          <p:cNvGraphicFramePr>
            <a:graphicFrameLocks noGrp="1"/>
          </p:cNvGraphicFramePr>
          <p:nvPr>
            <p:extLst>
              <p:ext uri="{D42A27DB-BD31-4B8C-83A1-F6EECF244321}">
                <p14:modId xmlns:p14="http://schemas.microsoft.com/office/powerpoint/2010/main" val="4186296235"/>
              </p:ext>
            </p:extLst>
          </p:nvPr>
        </p:nvGraphicFramePr>
        <p:xfrm>
          <a:off x="2286001" y="4494457"/>
          <a:ext cx="7162799" cy="2305286"/>
        </p:xfrm>
        <a:graphic>
          <a:graphicData uri="http://schemas.openxmlformats.org/drawingml/2006/table">
            <a:tbl>
              <a:tblPr firstRow="1" bandRow="1">
                <a:tableStyleId>{5C22544A-7EE6-4342-B048-85BDC9FD1C3A}</a:tableStyleId>
              </a:tblPr>
              <a:tblGrid>
                <a:gridCol w="1023257">
                  <a:extLst>
                    <a:ext uri="{9D8B030D-6E8A-4147-A177-3AD203B41FA5}">
                      <a16:colId xmlns:a16="http://schemas.microsoft.com/office/drawing/2014/main" val="697795650"/>
                    </a:ext>
                  </a:extLst>
                </a:gridCol>
                <a:gridCol w="1023257">
                  <a:extLst>
                    <a:ext uri="{9D8B030D-6E8A-4147-A177-3AD203B41FA5}">
                      <a16:colId xmlns:a16="http://schemas.microsoft.com/office/drawing/2014/main" val="2649790261"/>
                    </a:ext>
                  </a:extLst>
                </a:gridCol>
                <a:gridCol w="1023257">
                  <a:extLst>
                    <a:ext uri="{9D8B030D-6E8A-4147-A177-3AD203B41FA5}">
                      <a16:colId xmlns:a16="http://schemas.microsoft.com/office/drawing/2014/main" val="3390580974"/>
                    </a:ext>
                  </a:extLst>
                </a:gridCol>
                <a:gridCol w="1023257">
                  <a:extLst>
                    <a:ext uri="{9D8B030D-6E8A-4147-A177-3AD203B41FA5}">
                      <a16:colId xmlns:a16="http://schemas.microsoft.com/office/drawing/2014/main" val="3117621055"/>
                    </a:ext>
                  </a:extLst>
                </a:gridCol>
                <a:gridCol w="1023257">
                  <a:extLst>
                    <a:ext uri="{9D8B030D-6E8A-4147-A177-3AD203B41FA5}">
                      <a16:colId xmlns:a16="http://schemas.microsoft.com/office/drawing/2014/main" val="3518775720"/>
                    </a:ext>
                  </a:extLst>
                </a:gridCol>
                <a:gridCol w="1023257">
                  <a:extLst>
                    <a:ext uri="{9D8B030D-6E8A-4147-A177-3AD203B41FA5}">
                      <a16:colId xmlns:a16="http://schemas.microsoft.com/office/drawing/2014/main" val="340546577"/>
                    </a:ext>
                  </a:extLst>
                </a:gridCol>
                <a:gridCol w="1023257">
                  <a:extLst>
                    <a:ext uri="{9D8B030D-6E8A-4147-A177-3AD203B41FA5}">
                      <a16:colId xmlns:a16="http://schemas.microsoft.com/office/drawing/2014/main" val="194918309"/>
                    </a:ext>
                  </a:extLst>
                </a:gridCol>
              </a:tblGrid>
              <a:tr h="377576">
                <a:tc>
                  <a:txBody>
                    <a:bodyPr/>
                    <a:lstStyle/>
                    <a:p>
                      <a:pPr algn="l" fontAlgn="b"/>
                      <a:r>
                        <a:rPr lang="en-US" sz="1600" b="0" i="0" u="none" strike="noStrike" dirty="0">
                          <a:solidFill>
                            <a:schemeClr val="accent1">
                              <a:lumMod val="20000"/>
                              <a:lumOff val="80000"/>
                            </a:schemeClr>
                          </a:solidFill>
                          <a:effectLst/>
                          <a:latin typeface="Calibri" panose="020F0502020204030204" pitchFamily="34" charset="0"/>
                        </a:rPr>
                        <a:t>poll</a:t>
                      </a:r>
                    </a:p>
                  </a:txBody>
                  <a:tcPr marL="7620" marR="7620" marT="7620" marB="0" anchor="b"/>
                </a:tc>
                <a:tc>
                  <a:txBody>
                    <a:bodyPr/>
                    <a:lstStyle/>
                    <a:p>
                      <a:pPr algn="ctr" fontAlgn="b"/>
                      <a:r>
                        <a:rPr lang="en-US" sz="1600" b="0" i="0" u="none" strike="noStrike" dirty="0">
                          <a:solidFill>
                            <a:schemeClr val="accent1">
                              <a:lumMod val="20000"/>
                              <a:lumOff val="80000"/>
                            </a:schemeClr>
                          </a:solidFill>
                          <a:effectLst/>
                          <a:latin typeface="Calibri" panose="020F0502020204030204" pitchFamily="34" charset="0"/>
                        </a:rPr>
                        <a:t>2016v1</a:t>
                      </a:r>
                    </a:p>
                  </a:txBody>
                  <a:tcPr marL="7620" marR="7620" marT="7620" marB="0" anchor="b"/>
                </a:tc>
                <a:tc>
                  <a:txBody>
                    <a:bodyPr/>
                    <a:lstStyle/>
                    <a:p>
                      <a:pPr algn="ctr" fontAlgn="b"/>
                      <a:r>
                        <a:rPr lang="en-US" sz="1600" b="0" i="0" u="none" strike="noStrike" dirty="0">
                          <a:solidFill>
                            <a:schemeClr val="accent1">
                              <a:lumMod val="20000"/>
                              <a:lumOff val="80000"/>
                            </a:schemeClr>
                          </a:solidFill>
                          <a:effectLst/>
                          <a:latin typeface="Calibri" panose="020F0502020204030204" pitchFamily="34" charset="0"/>
                        </a:rPr>
                        <a:t>2023v1</a:t>
                      </a:r>
                    </a:p>
                  </a:txBody>
                  <a:tcPr marL="7620" marR="7620" marT="7620" marB="0" anchor="b"/>
                </a:tc>
                <a:tc>
                  <a:txBody>
                    <a:bodyPr/>
                    <a:lstStyle/>
                    <a:p>
                      <a:pPr algn="ctr" fontAlgn="b"/>
                      <a:r>
                        <a:rPr lang="en-US" sz="1600" b="0" i="0" u="none" strike="noStrike" dirty="0">
                          <a:solidFill>
                            <a:schemeClr val="accent1">
                              <a:lumMod val="20000"/>
                              <a:lumOff val="80000"/>
                            </a:schemeClr>
                          </a:solidFill>
                          <a:effectLst/>
                          <a:latin typeface="Calibri" panose="020F0502020204030204" pitchFamily="34" charset="0"/>
                        </a:rPr>
                        <a:t>2028v1</a:t>
                      </a:r>
                    </a:p>
                  </a:txBody>
                  <a:tcPr marL="7620" marR="7620" marT="7620" marB="0" anchor="b"/>
                </a:tc>
                <a:tc>
                  <a:txBody>
                    <a:bodyPr/>
                    <a:lstStyle/>
                    <a:p>
                      <a:pPr algn="ctr" fontAlgn="b"/>
                      <a:r>
                        <a:rPr lang="en-US" sz="1600" b="0" i="0" u="none" strike="noStrike" dirty="0">
                          <a:solidFill>
                            <a:schemeClr val="accent1">
                              <a:lumMod val="20000"/>
                              <a:lumOff val="80000"/>
                            </a:schemeClr>
                          </a:solidFill>
                          <a:effectLst/>
                          <a:latin typeface="Calibri" panose="020F0502020204030204" pitchFamily="34" charset="0"/>
                        </a:rPr>
                        <a:t>2016v1/ 2016beta</a:t>
                      </a:r>
                    </a:p>
                  </a:txBody>
                  <a:tcPr marL="7620" marR="7620" marT="7620" marB="0" anchor="b"/>
                </a:tc>
                <a:tc>
                  <a:txBody>
                    <a:bodyPr/>
                    <a:lstStyle/>
                    <a:p>
                      <a:pPr algn="ctr" fontAlgn="b"/>
                      <a:r>
                        <a:rPr lang="en-US" sz="1600" b="0" i="0" u="none" strike="noStrike" dirty="0">
                          <a:solidFill>
                            <a:schemeClr val="accent1">
                              <a:lumMod val="20000"/>
                              <a:lumOff val="80000"/>
                            </a:schemeClr>
                          </a:solidFill>
                          <a:effectLst/>
                          <a:latin typeface="Calibri" panose="020F0502020204030204" pitchFamily="34" charset="0"/>
                        </a:rPr>
                        <a:t>2023v1/ 2023beta</a:t>
                      </a:r>
                    </a:p>
                  </a:txBody>
                  <a:tcPr marL="7620" marR="7620" marT="7620" marB="0" anchor="b"/>
                </a:tc>
                <a:tc>
                  <a:txBody>
                    <a:bodyPr/>
                    <a:lstStyle/>
                    <a:p>
                      <a:pPr algn="ctr" fontAlgn="b"/>
                      <a:r>
                        <a:rPr lang="en-US" sz="1600" b="0" i="0" u="none" strike="noStrike" dirty="0">
                          <a:solidFill>
                            <a:schemeClr val="accent1">
                              <a:lumMod val="20000"/>
                              <a:lumOff val="80000"/>
                            </a:schemeClr>
                          </a:solidFill>
                          <a:effectLst/>
                          <a:latin typeface="Calibri" panose="020F0502020204030204" pitchFamily="34" charset="0"/>
                        </a:rPr>
                        <a:t>2028v1/ 2028beta</a:t>
                      </a:r>
                    </a:p>
                  </a:txBody>
                  <a:tcPr marL="7620" marR="7620" marT="7620" marB="0" anchor="b"/>
                </a:tc>
                <a:extLst>
                  <a:ext uri="{0D108BD9-81ED-4DB2-BD59-A6C34878D82A}">
                    <a16:rowId xmlns:a16="http://schemas.microsoft.com/office/drawing/2014/main" val="1471090733"/>
                  </a:ext>
                </a:extLst>
              </a:tr>
              <a:tr h="301226">
                <a:tc>
                  <a:txBody>
                    <a:bodyPr/>
                    <a:lstStyle/>
                    <a:p>
                      <a:pPr algn="l" fontAlgn="b"/>
                      <a:r>
                        <a:rPr lang="en-US" sz="1600" b="0" i="0" u="none" strike="noStrike">
                          <a:solidFill>
                            <a:srgbClr val="000000"/>
                          </a:solidFill>
                          <a:effectLst/>
                          <a:latin typeface="Calibri" panose="020F0502020204030204" pitchFamily="34" charset="0"/>
                        </a:rPr>
                        <a:t>CO</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19,889,617</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13,773,993</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10,308,234</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0.98</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0.97</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0.99</a:t>
                      </a:r>
                    </a:p>
                  </a:txBody>
                  <a:tcPr marL="7620" marR="7620" marT="7620" marB="0" anchor="b"/>
                </a:tc>
                <a:extLst>
                  <a:ext uri="{0D108BD9-81ED-4DB2-BD59-A6C34878D82A}">
                    <a16:rowId xmlns:a16="http://schemas.microsoft.com/office/drawing/2014/main" val="621280195"/>
                  </a:ext>
                </a:extLst>
              </a:tr>
              <a:tr h="225533">
                <a:tc>
                  <a:txBody>
                    <a:bodyPr/>
                    <a:lstStyle/>
                    <a:p>
                      <a:pPr algn="l" fontAlgn="b"/>
                      <a:r>
                        <a:rPr lang="en-US" sz="1600" b="0" i="0" u="none" strike="noStrike">
                          <a:solidFill>
                            <a:srgbClr val="000000"/>
                          </a:solidFill>
                          <a:effectLst/>
                          <a:latin typeface="Calibri" panose="020F0502020204030204" pitchFamily="34" charset="0"/>
                        </a:rPr>
                        <a:t>NH3</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100,318</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89,285</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87,913</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0.99</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1.02</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1.05</a:t>
                      </a:r>
                    </a:p>
                  </a:txBody>
                  <a:tcPr marL="7620" marR="7620" marT="7620" marB="0" anchor="b"/>
                </a:tc>
                <a:extLst>
                  <a:ext uri="{0D108BD9-81ED-4DB2-BD59-A6C34878D82A}">
                    <a16:rowId xmlns:a16="http://schemas.microsoft.com/office/drawing/2014/main" val="1890978988"/>
                  </a:ext>
                </a:extLst>
              </a:tr>
              <a:tr h="225533">
                <a:tc>
                  <a:txBody>
                    <a:bodyPr/>
                    <a:lstStyle/>
                    <a:p>
                      <a:pPr algn="l" fontAlgn="b"/>
                      <a:r>
                        <a:rPr lang="en-US" sz="1600" b="0" i="0" u="none" strike="noStrike">
                          <a:solidFill>
                            <a:srgbClr val="000000"/>
                          </a:solidFill>
                          <a:effectLst/>
                          <a:latin typeface="Calibri" panose="020F0502020204030204" pitchFamily="34" charset="0"/>
                        </a:rPr>
                        <a:t>NOX</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3,630,548</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1,750,937</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1,246,019</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0.89</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0.90</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0.92</a:t>
                      </a:r>
                    </a:p>
                  </a:txBody>
                  <a:tcPr marL="7620" marR="7620" marT="7620" marB="0" anchor="b"/>
                </a:tc>
                <a:extLst>
                  <a:ext uri="{0D108BD9-81ED-4DB2-BD59-A6C34878D82A}">
                    <a16:rowId xmlns:a16="http://schemas.microsoft.com/office/drawing/2014/main" val="2341869012"/>
                  </a:ext>
                </a:extLst>
              </a:tr>
              <a:tr h="225533">
                <a:tc>
                  <a:txBody>
                    <a:bodyPr/>
                    <a:lstStyle/>
                    <a:p>
                      <a:pPr algn="l" fontAlgn="b"/>
                      <a:r>
                        <a:rPr lang="en-US" sz="1600" b="0" i="0" u="none" strike="noStrike">
                          <a:solidFill>
                            <a:srgbClr val="000000"/>
                          </a:solidFill>
                          <a:effectLst/>
                          <a:latin typeface="Calibri" panose="020F0502020204030204" pitchFamily="34" charset="0"/>
                        </a:rPr>
                        <a:t>PM10-PRI</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239,997</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199,979</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189,838</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0.88</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0.89</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0.90</a:t>
                      </a:r>
                    </a:p>
                  </a:txBody>
                  <a:tcPr marL="7620" marR="7620" marT="7620" marB="0" anchor="b"/>
                </a:tc>
                <a:extLst>
                  <a:ext uri="{0D108BD9-81ED-4DB2-BD59-A6C34878D82A}">
                    <a16:rowId xmlns:a16="http://schemas.microsoft.com/office/drawing/2014/main" val="1153631008"/>
                  </a:ext>
                </a:extLst>
              </a:tr>
              <a:tr h="225533">
                <a:tc>
                  <a:txBody>
                    <a:bodyPr/>
                    <a:lstStyle/>
                    <a:p>
                      <a:pPr algn="l" fontAlgn="b"/>
                      <a:r>
                        <a:rPr lang="en-US" sz="1600" b="0" i="0" u="none" strike="noStrike">
                          <a:solidFill>
                            <a:srgbClr val="000000"/>
                          </a:solidFill>
                          <a:effectLst/>
                          <a:latin typeface="Calibri" panose="020F0502020204030204" pitchFamily="34" charset="0"/>
                        </a:rPr>
                        <a:t>PM25-PRI</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117,758</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72,468</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58,925</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0.90</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0.92</a:t>
                      </a:r>
                    </a:p>
                  </a:txBody>
                  <a:tcPr marL="7620" marR="7620" marT="7620" marB="0" anchor="b"/>
                </a:tc>
                <a:tc>
                  <a:txBody>
                    <a:bodyPr/>
                    <a:lstStyle/>
                    <a:p>
                      <a:pPr algn="r" fontAlgn="b"/>
                      <a:r>
                        <a:rPr lang="en-US" sz="1600" b="0" i="0" u="none" strike="noStrike" dirty="0">
                          <a:solidFill>
                            <a:srgbClr val="000000"/>
                          </a:solidFill>
                          <a:effectLst/>
                          <a:latin typeface="Calibri" panose="020F0502020204030204" pitchFamily="34" charset="0"/>
                        </a:rPr>
                        <a:t>0.93</a:t>
                      </a:r>
                    </a:p>
                  </a:txBody>
                  <a:tcPr marL="7620" marR="7620" marT="7620" marB="0" anchor="b"/>
                </a:tc>
                <a:extLst>
                  <a:ext uri="{0D108BD9-81ED-4DB2-BD59-A6C34878D82A}">
                    <a16:rowId xmlns:a16="http://schemas.microsoft.com/office/drawing/2014/main" val="3841956806"/>
                  </a:ext>
                </a:extLst>
              </a:tr>
              <a:tr h="225533">
                <a:tc>
                  <a:txBody>
                    <a:bodyPr/>
                    <a:lstStyle/>
                    <a:p>
                      <a:pPr algn="l" fontAlgn="b"/>
                      <a:r>
                        <a:rPr lang="en-US" sz="1600" b="0" i="0" u="none" strike="noStrike">
                          <a:solidFill>
                            <a:srgbClr val="000000"/>
                          </a:solidFill>
                          <a:effectLst/>
                          <a:latin typeface="Calibri" panose="020F0502020204030204" pitchFamily="34" charset="0"/>
                        </a:rPr>
                        <a:t>SO2</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27,559</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12,484</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11,703</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1.00</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1.01</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1.01</a:t>
                      </a:r>
                    </a:p>
                  </a:txBody>
                  <a:tcPr marL="7620" marR="7620" marT="7620" marB="0" anchor="b"/>
                </a:tc>
                <a:extLst>
                  <a:ext uri="{0D108BD9-81ED-4DB2-BD59-A6C34878D82A}">
                    <a16:rowId xmlns:a16="http://schemas.microsoft.com/office/drawing/2014/main" val="1788772381"/>
                  </a:ext>
                </a:extLst>
              </a:tr>
              <a:tr h="225533">
                <a:tc>
                  <a:txBody>
                    <a:bodyPr/>
                    <a:lstStyle/>
                    <a:p>
                      <a:pPr algn="l" fontAlgn="b"/>
                      <a:r>
                        <a:rPr lang="en-US" sz="1600" b="0" i="0" u="none" strike="noStrike">
                          <a:solidFill>
                            <a:srgbClr val="000000"/>
                          </a:solidFill>
                          <a:effectLst/>
                          <a:latin typeface="Calibri" panose="020F0502020204030204" pitchFamily="34" charset="0"/>
                        </a:rPr>
                        <a:t>VOC</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1,852,260</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1,098,966</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836,112</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0.93</a:t>
                      </a:r>
                    </a:p>
                  </a:txBody>
                  <a:tcPr marL="7620" marR="7620" marT="7620" marB="0" anchor="b"/>
                </a:tc>
                <a:tc>
                  <a:txBody>
                    <a:bodyPr/>
                    <a:lstStyle/>
                    <a:p>
                      <a:pPr algn="r" fontAlgn="b"/>
                      <a:r>
                        <a:rPr lang="en-US" sz="1600" b="0" i="0" u="none" strike="noStrike">
                          <a:solidFill>
                            <a:srgbClr val="000000"/>
                          </a:solidFill>
                          <a:effectLst/>
                          <a:latin typeface="Calibri" panose="020F0502020204030204" pitchFamily="34" charset="0"/>
                        </a:rPr>
                        <a:t>0.92</a:t>
                      </a:r>
                    </a:p>
                  </a:txBody>
                  <a:tcPr marL="7620" marR="7620" marT="7620" marB="0" anchor="b"/>
                </a:tc>
                <a:tc>
                  <a:txBody>
                    <a:bodyPr/>
                    <a:lstStyle/>
                    <a:p>
                      <a:pPr algn="r" fontAlgn="b"/>
                      <a:r>
                        <a:rPr lang="en-US" sz="1600" b="0" i="0" u="none" strike="noStrike" dirty="0">
                          <a:solidFill>
                            <a:srgbClr val="000000"/>
                          </a:solidFill>
                          <a:effectLst/>
                          <a:latin typeface="Calibri" panose="020F0502020204030204" pitchFamily="34" charset="0"/>
                        </a:rPr>
                        <a:t>0.94</a:t>
                      </a:r>
                    </a:p>
                  </a:txBody>
                  <a:tcPr marL="7620" marR="7620" marT="7620" marB="0" anchor="b"/>
                </a:tc>
                <a:extLst>
                  <a:ext uri="{0D108BD9-81ED-4DB2-BD59-A6C34878D82A}">
                    <a16:rowId xmlns:a16="http://schemas.microsoft.com/office/drawing/2014/main" val="181063331"/>
                  </a:ext>
                </a:extLst>
              </a:tr>
            </a:tbl>
          </a:graphicData>
        </a:graphic>
      </p:graphicFrame>
      <p:sp>
        <p:nvSpPr>
          <p:cNvPr id="2" name="TextBox 1">
            <a:extLst>
              <a:ext uri="{FF2B5EF4-FFF2-40B4-BE49-F238E27FC236}">
                <a16:creationId xmlns:a16="http://schemas.microsoft.com/office/drawing/2014/main" id="{9A8D539D-721C-4B23-BBC2-5C49707AA907}"/>
              </a:ext>
            </a:extLst>
          </p:cNvPr>
          <p:cNvSpPr txBox="1"/>
          <p:nvPr/>
        </p:nvSpPr>
        <p:spPr>
          <a:xfrm>
            <a:off x="8721485" y="3848317"/>
            <a:ext cx="1845365" cy="646331"/>
          </a:xfrm>
          <a:prstGeom prst="rect">
            <a:avLst/>
          </a:prstGeom>
          <a:noFill/>
        </p:spPr>
        <p:txBody>
          <a:bodyPr wrap="square" rtlCol="0">
            <a:spAutoFit/>
          </a:bodyPr>
          <a:lstStyle/>
          <a:p>
            <a:r>
              <a:rPr lang="en-US" dirty="0"/>
              <a:t>ff = beta </a:t>
            </a:r>
            <a:br>
              <a:rPr lang="en-US" dirty="0"/>
            </a:br>
            <a:r>
              <a:rPr lang="en-US" dirty="0" err="1"/>
              <a:t>fh</a:t>
            </a:r>
            <a:r>
              <a:rPr lang="en-US" dirty="0"/>
              <a:t> = v1</a:t>
            </a:r>
          </a:p>
        </p:txBody>
      </p:sp>
    </p:spTree>
    <p:extLst>
      <p:ext uri="{BB962C8B-B14F-4D97-AF65-F5344CB8AC3E}">
        <p14:creationId xmlns:p14="http://schemas.microsoft.com/office/powerpoint/2010/main" val="19914304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955F1F2-1B16-4D49-B725-60BD77203C56}"/>
              </a:ext>
            </a:extLst>
          </p:cNvPr>
          <p:cNvSpPr>
            <a:spLocks noGrp="1"/>
          </p:cNvSpPr>
          <p:nvPr>
            <p:ph type="sldNum" sz="quarter" idx="12"/>
          </p:nvPr>
        </p:nvSpPr>
        <p:spPr/>
        <p:txBody>
          <a:bodyPr/>
          <a:lstStyle/>
          <a:p>
            <a:fld id="{61C894BD-DCE2-4A96-A9AF-225BBEAC2A40}" type="slidenum">
              <a:rPr lang="en-US" smtClean="0"/>
              <a:pPr/>
              <a:t>47</a:t>
            </a:fld>
            <a:endParaRPr lang="en-US"/>
          </a:p>
        </p:txBody>
      </p:sp>
      <p:sp>
        <p:nvSpPr>
          <p:cNvPr id="4" name="Title 3">
            <a:extLst>
              <a:ext uri="{FF2B5EF4-FFF2-40B4-BE49-F238E27FC236}">
                <a16:creationId xmlns:a16="http://schemas.microsoft.com/office/drawing/2014/main" id="{E664829F-8BFD-41B9-B237-786276D8EE37}"/>
              </a:ext>
            </a:extLst>
          </p:cNvPr>
          <p:cNvSpPr>
            <a:spLocks noGrp="1"/>
          </p:cNvSpPr>
          <p:nvPr>
            <p:ph type="title"/>
          </p:nvPr>
        </p:nvSpPr>
        <p:spPr>
          <a:xfrm>
            <a:off x="2122054" y="84461"/>
            <a:ext cx="8229600" cy="1143000"/>
          </a:xfrm>
        </p:spPr>
        <p:txBody>
          <a:bodyPr>
            <a:normAutofit/>
          </a:bodyPr>
          <a:lstStyle/>
          <a:p>
            <a:r>
              <a:rPr lang="en-US" dirty="0"/>
              <a:t>% Differences: v1 minus beta</a:t>
            </a:r>
          </a:p>
        </p:txBody>
      </p:sp>
      <p:sp>
        <p:nvSpPr>
          <p:cNvPr id="7" name="TextBox 6">
            <a:extLst>
              <a:ext uri="{FF2B5EF4-FFF2-40B4-BE49-F238E27FC236}">
                <a16:creationId xmlns:a16="http://schemas.microsoft.com/office/drawing/2014/main" id="{64B4689D-A7F4-4C17-9847-5CD40F4A937F}"/>
              </a:ext>
            </a:extLst>
          </p:cNvPr>
          <p:cNvSpPr txBox="1"/>
          <p:nvPr/>
        </p:nvSpPr>
        <p:spPr>
          <a:xfrm>
            <a:off x="5886883" y="1133286"/>
            <a:ext cx="4566680" cy="369332"/>
          </a:xfrm>
          <a:prstGeom prst="rect">
            <a:avLst/>
          </a:prstGeom>
          <a:noFill/>
        </p:spPr>
        <p:txBody>
          <a:bodyPr wrap="square" rtlCol="0">
            <a:spAutoFit/>
          </a:bodyPr>
          <a:lstStyle/>
          <a:p>
            <a:r>
              <a:rPr lang="en-US" dirty="0"/>
              <a:t>2028 onroad NOx v1 minus beta</a:t>
            </a:r>
          </a:p>
        </p:txBody>
      </p:sp>
      <p:sp>
        <p:nvSpPr>
          <p:cNvPr id="8" name="TextBox 7">
            <a:extLst>
              <a:ext uri="{FF2B5EF4-FFF2-40B4-BE49-F238E27FC236}">
                <a16:creationId xmlns:a16="http://schemas.microsoft.com/office/drawing/2014/main" id="{54791630-5E5C-4C5B-BBC6-4B44A71D5EE4}"/>
              </a:ext>
            </a:extLst>
          </p:cNvPr>
          <p:cNvSpPr txBox="1"/>
          <p:nvPr/>
        </p:nvSpPr>
        <p:spPr>
          <a:xfrm>
            <a:off x="1728486" y="1133286"/>
            <a:ext cx="3886200" cy="369332"/>
          </a:xfrm>
          <a:prstGeom prst="rect">
            <a:avLst/>
          </a:prstGeom>
          <a:noFill/>
        </p:spPr>
        <p:txBody>
          <a:bodyPr wrap="square" rtlCol="0">
            <a:spAutoFit/>
          </a:bodyPr>
          <a:lstStyle/>
          <a:p>
            <a:r>
              <a:rPr lang="en-US" dirty="0"/>
              <a:t>2023 onroad NOx v1 minus beta</a:t>
            </a:r>
          </a:p>
        </p:txBody>
      </p:sp>
      <p:sp>
        <p:nvSpPr>
          <p:cNvPr id="11" name="TextBox 10">
            <a:extLst>
              <a:ext uri="{FF2B5EF4-FFF2-40B4-BE49-F238E27FC236}">
                <a16:creationId xmlns:a16="http://schemas.microsoft.com/office/drawing/2014/main" id="{F584FC42-70F6-4198-B1AC-F73C1492408C}"/>
              </a:ext>
            </a:extLst>
          </p:cNvPr>
          <p:cNvSpPr txBox="1"/>
          <p:nvPr/>
        </p:nvSpPr>
        <p:spPr>
          <a:xfrm>
            <a:off x="5968620" y="3817162"/>
            <a:ext cx="3886200" cy="369332"/>
          </a:xfrm>
          <a:prstGeom prst="rect">
            <a:avLst/>
          </a:prstGeom>
          <a:noFill/>
        </p:spPr>
        <p:txBody>
          <a:bodyPr wrap="square" rtlCol="0">
            <a:spAutoFit/>
          </a:bodyPr>
          <a:lstStyle/>
          <a:p>
            <a:r>
              <a:rPr lang="en-US" dirty="0"/>
              <a:t>2028 onroad VOC v1 minus beta</a:t>
            </a:r>
          </a:p>
        </p:txBody>
      </p:sp>
      <p:sp>
        <p:nvSpPr>
          <p:cNvPr id="14" name="TextBox 13">
            <a:extLst>
              <a:ext uri="{FF2B5EF4-FFF2-40B4-BE49-F238E27FC236}">
                <a16:creationId xmlns:a16="http://schemas.microsoft.com/office/drawing/2014/main" id="{C3BD8C08-C57F-4D00-AD45-EE852F5DB08A}"/>
              </a:ext>
            </a:extLst>
          </p:cNvPr>
          <p:cNvSpPr txBox="1"/>
          <p:nvPr/>
        </p:nvSpPr>
        <p:spPr>
          <a:xfrm>
            <a:off x="1756186" y="3804872"/>
            <a:ext cx="3886200" cy="369332"/>
          </a:xfrm>
          <a:prstGeom prst="rect">
            <a:avLst/>
          </a:prstGeom>
          <a:noFill/>
        </p:spPr>
        <p:txBody>
          <a:bodyPr wrap="square" rtlCol="0">
            <a:spAutoFit/>
          </a:bodyPr>
          <a:lstStyle/>
          <a:p>
            <a:r>
              <a:rPr lang="en-US" dirty="0"/>
              <a:t>2023 onroad VOC v1 minus beta</a:t>
            </a:r>
          </a:p>
        </p:txBody>
      </p:sp>
      <p:pic>
        <p:nvPicPr>
          <p:cNvPr id="20" name="Content Placeholder 19">
            <a:extLst>
              <a:ext uri="{FF2B5EF4-FFF2-40B4-BE49-F238E27FC236}">
                <a16:creationId xmlns:a16="http://schemas.microsoft.com/office/drawing/2014/main" id="{17E0AC1A-B763-4DE1-B7C8-3867EE35F8C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38437" y="1402858"/>
            <a:ext cx="4605186" cy="2402014"/>
          </a:xfrm>
        </p:spPr>
      </p:pic>
      <p:pic>
        <p:nvPicPr>
          <p:cNvPr id="22" name="Picture 21">
            <a:extLst>
              <a:ext uri="{FF2B5EF4-FFF2-40B4-BE49-F238E27FC236}">
                <a16:creationId xmlns:a16="http://schemas.microsoft.com/office/drawing/2014/main" id="{EC1ACA96-C28F-4A93-8A68-D738C258A4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8254" y="1447800"/>
            <a:ext cx="4565046" cy="2381078"/>
          </a:xfrm>
          <a:prstGeom prst="rect">
            <a:avLst/>
          </a:prstGeom>
        </p:spPr>
      </p:pic>
      <p:pic>
        <p:nvPicPr>
          <p:cNvPr id="24" name="Picture 23">
            <a:extLst>
              <a:ext uri="{FF2B5EF4-FFF2-40B4-BE49-F238E27FC236}">
                <a16:creationId xmlns:a16="http://schemas.microsoft.com/office/drawing/2014/main" id="{735E9807-2D54-44FC-AE18-4C6B89BA70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4968" y="4155667"/>
            <a:ext cx="4727792" cy="2465964"/>
          </a:xfrm>
          <a:prstGeom prst="rect">
            <a:avLst/>
          </a:prstGeom>
        </p:spPr>
      </p:pic>
      <p:pic>
        <p:nvPicPr>
          <p:cNvPr id="26" name="Picture 25">
            <a:extLst>
              <a:ext uri="{FF2B5EF4-FFF2-40B4-BE49-F238E27FC236}">
                <a16:creationId xmlns:a16="http://schemas.microsoft.com/office/drawing/2014/main" id="{632B2880-BCB0-400A-9270-336B9A3BE7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63673" y="4199255"/>
            <a:ext cx="4522467" cy="2358869"/>
          </a:xfrm>
          <a:prstGeom prst="rect">
            <a:avLst/>
          </a:prstGeom>
        </p:spPr>
      </p:pic>
    </p:spTree>
    <p:extLst>
      <p:ext uri="{BB962C8B-B14F-4D97-AF65-F5344CB8AC3E}">
        <p14:creationId xmlns:p14="http://schemas.microsoft.com/office/powerpoint/2010/main" val="24837730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61C894BD-DCE2-4A96-A9AF-225BBEAC2A40}" type="slidenum">
              <a:rPr lang="en-US">
                <a:solidFill>
                  <a:prstClr val="black"/>
                </a:solidFill>
                <a:latin typeface="Lucida Sans Unicode"/>
              </a:rPr>
              <a:pPr>
                <a:defRPr/>
              </a:pPr>
              <a:t>48</a:t>
            </a:fld>
            <a:endParaRPr lang="en-US">
              <a:solidFill>
                <a:prstClr val="black"/>
              </a:solidFill>
              <a:latin typeface="Lucida Sans Unicode"/>
            </a:endParaRPr>
          </a:p>
        </p:txBody>
      </p:sp>
      <p:sp>
        <p:nvSpPr>
          <p:cNvPr id="7" name="Content Placeholder 1">
            <a:extLst>
              <a:ext uri="{FF2B5EF4-FFF2-40B4-BE49-F238E27FC236}">
                <a16:creationId xmlns:a16="http://schemas.microsoft.com/office/drawing/2014/main" id="{48C906D0-2578-4BE7-BB8F-1B412779913A}"/>
              </a:ext>
            </a:extLst>
          </p:cNvPr>
          <p:cNvSpPr>
            <a:spLocks noGrp="1"/>
          </p:cNvSpPr>
          <p:nvPr>
            <p:ph idx="1"/>
          </p:nvPr>
        </p:nvSpPr>
        <p:spPr>
          <a:xfrm>
            <a:off x="533400" y="2819400"/>
            <a:ext cx="11353800" cy="3733800"/>
          </a:xfrm>
        </p:spPr>
        <p:txBody>
          <a:bodyPr>
            <a:normAutofit/>
          </a:bodyPr>
          <a:lstStyle/>
          <a:p>
            <a:r>
              <a:rPr lang="en-US" sz="2800" b="1" u="sng" dirty="0"/>
              <a:t>Lead </a:t>
            </a:r>
            <a:r>
              <a:rPr lang="en-US" sz="2800" dirty="0"/>
              <a:t>Mark Janssen (LADCO); updates provided by EPA OAQPS</a:t>
            </a:r>
          </a:p>
          <a:p>
            <a:pPr marL="109728" indent="0">
              <a:buNone/>
            </a:pPr>
            <a:endParaRPr lang="en-US" sz="1200" b="1" u="sng" dirty="0"/>
          </a:p>
          <a:p>
            <a:pPr marL="109728" indent="0">
              <a:buNone/>
            </a:pPr>
            <a:endParaRPr lang="en-US" sz="1200" dirty="0"/>
          </a:p>
          <a:p>
            <a:r>
              <a:rPr lang="en-US" sz="2800" b="1" u="sng" dirty="0"/>
              <a:t>Wiki</a:t>
            </a:r>
            <a:r>
              <a:rPr lang="en-US" sz="2800" dirty="0"/>
              <a:t>: </a:t>
            </a:r>
            <a:r>
              <a:rPr lang="en-US" sz="2400" dirty="0">
                <a:hlinkClick r:id="rId2"/>
              </a:rPr>
              <a:t>http://views.cira.colostate.edu/wiki/wiki/9176</a:t>
            </a:r>
            <a:endParaRPr lang="en-US" sz="2400" dirty="0"/>
          </a:p>
          <a:p>
            <a:pPr marL="109728" indent="0">
              <a:buNone/>
            </a:pPr>
            <a:endParaRPr lang="en-US" sz="1200" dirty="0"/>
          </a:p>
          <a:p>
            <a:pPr marL="109728" indent="0">
              <a:buNone/>
            </a:pPr>
            <a:endParaRPr lang="en-US" sz="1200" b="1" u="sng" dirty="0"/>
          </a:p>
        </p:txBody>
      </p:sp>
      <p:sp>
        <p:nvSpPr>
          <p:cNvPr id="8" name="Slide Number Placeholder 2">
            <a:extLst>
              <a:ext uri="{FF2B5EF4-FFF2-40B4-BE49-F238E27FC236}">
                <a16:creationId xmlns:a16="http://schemas.microsoft.com/office/drawing/2014/main" id="{FA8AA879-710C-427F-8CAC-3B9F33D201E4}"/>
              </a:ext>
            </a:extLst>
          </p:cNvPr>
          <p:cNvSpPr txBox="1">
            <a:spLocks/>
          </p:cNvSpPr>
          <p:nvPr/>
        </p:nvSpPr>
        <p:spPr>
          <a:xfrm>
            <a:off x="10171272" y="6407949"/>
            <a:ext cx="365760" cy="365125"/>
          </a:xfrm>
          <a:prstGeom prst="rect">
            <a:avLst/>
          </a:prstGeom>
        </p:spPr>
        <p:txBody>
          <a:bodyPr vert="horz" anchor="b"/>
          <a:lstStyle>
            <a:defPPr>
              <a:defRPr lang="en-US"/>
            </a:defPPr>
            <a:lvl1pPr marL="0" algn="r" defTabSz="914400" rtl="0" eaLnBrk="1" latinLnBrk="0" hangingPunct="1">
              <a:defRPr kumimoji="0" sz="10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1C894BD-DCE2-4A96-A9AF-225BBEAC2A40}" type="slidenum">
              <a:rPr lang="en-US"/>
              <a:pPr/>
              <a:t>48</a:t>
            </a:fld>
            <a:endParaRPr lang="en-US"/>
          </a:p>
        </p:txBody>
      </p:sp>
      <p:sp>
        <p:nvSpPr>
          <p:cNvPr id="9" name="Title 3">
            <a:extLst>
              <a:ext uri="{FF2B5EF4-FFF2-40B4-BE49-F238E27FC236}">
                <a16:creationId xmlns:a16="http://schemas.microsoft.com/office/drawing/2014/main" id="{13AE10F2-CC18-4576-B1B3-F66A4C99C20D}"/>
              </a:ext>
            </a:extLst>
          </p:cNvPr>
          <p:cNvSpPr>
            <a:spLocks noGrp="1"/>
          </p:cNvSpPr>
          <p:nvPr>
            <p:ph type="title"/>
          </p:nvPr>
        </p:nvSpPr>
        <p:spPr>
          <a:xfrm>
            <a:off x="1295400" y="571103"/>
            <a:ext cx="5638800" cy="1401762"/>
          </a:xfrm>
        </p:spPr>
        <p:txBody>
          <a:bodyPr>
            <a:noAutofit/>
          </a:bodyPr>
          <a:lstStyle/>
          <a:p>
            <a:pPr algn="ctr"/>
            <a:r>
              <a:rPr lang="en-US" sz="3200" dirty="0"/>
              <a:t>Commercial Marine Vessel (CMV) Workgroup</a:t>
            </a:r>
          </a:p>
        </p:txBody>
      </p:sp>
      <p:pic>
        <p:nvPicPr>
          <p:cNvPr id="10" name="Picture 9">
            <a:extLst>
              <a:ext uri="{FF2B5EF4-FFF2-40B4-BE49-F238E27FC236}">
                <a16:creationId xmlns:a16="http://schemas.microsoft.com/office/drawing/2014/main" id="{C0F2EF9F-2088-4805-8E2D-4184EB61E5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228600"/>
            <a:ext cx="3358178" cy="2086769"/>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9098757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61C894BD-DCE2-4A96-A9AF-225BBEAC2A40}" type="slidenum">
              <a:rPr lang="en-US">
                <a:solidFill>
                  <a:prstClr val="black"/>
                </a:solidFill>
                <a:latin typeface="Lucida Sans Unicode"/>
              </a:rPr>
              <a:pPr>
                <a:defRPr/>
              </a:pPr>
              <a:t>49</a:t>
            </a:fld>
            <a:endParaRPr lang="en-US">
              <a:solidFill>
                <a:prstClr val="black"/>
              </a:solidFill>
              <a:latin typeface="Lucida Sans Unicode"/>
            </a:endParaRPr>
          </a:p>
        </p:txBody>
      </p:sp>
      <p:sp>
        <p:nvSpPr>
          <p:cNvPr id="4" name="Title 3"/>
          <p:cNvSpPr>
            <a:spLocks noGrp="1"/>
          </p:cNvSpPr>
          <p:nvPr>
            <p:ph type="title"/>
          </p:nvPr>
        </p:nvSpPr>
        <p:spPr/>
        <p:txBody>
          <a:bodyPr>
            <a:noAutofit/>
          </a:bodyPr>
          <a:lstStyle/>
          <a:p>
            <a:r>
              <a:rPr lang="en-US" sz="3200" dirty="0"/>
              <a:t>Marine Workgroup: 2016v1 Summary</a:t>
            </a:r>
          </a:p>
        </p:txBody>
      </p:sp>
      <p:sp>
        <p:nvSpPr>
          <p:cNvPr id="5" name="Content Placeholder 1">
            <a:extLst>
              <a:ext uri="{FF2B5EF4-FFF2-40B4-BE49-F238E27FC236}">
                <a16:creationId xmlns:a16="http://schemas.microsoft.com/office/drawing/2014/main" id="{D533E3B1-F7A1-46E5-80FA-344D9BB133F8}"/>
              </a:ext>
            </a:extLst>
          </p:cNvPr>
          <p:cNvSpPr txBox="1">
            <a:spLocks/>
          </p:cNvSpPr>
          <p:nvPr/>
        </p:nvSpPr>
        <p:spPr>
          <a:xfrm>
            <a:off x="609600" y="1295400"/>
            <a:ext cx="10820400" cy="4953000"/>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spcAft>
                <a:spcPts val="600"/>
              </a:spcAft>
            </a:pPr>
            <a:r>
              <a:rPr lang="en-US" sz="2400" dirty="0"/>
              <a:t>For C3 and C1C2, </a:t>
            </a:r>
            <a:r>
              <a:rPr lang="en-US" sz="2000" dirty="0"/>
              <a:t>AIS-based hourly emissions data files for each day were generated for rasterization</a:t>
            </a:r>
          </a:p>
          <a:p>
            <a:pPr>
              <a:spcAft>
                <a:spcPts val="600"/>
              </a:spcAft>
            </a:pPr>
            <a:r>
              <a:rPr lang="en-US" sz="2400" dirty="0"/>
              <a:t>Rasterized C3 and C1C2 onto 36-km and 12-km gridded (</a:t>
            </a:r>
            <a:r>
              <a:rPr lang="en-US" sz="2400" b="1" dirty="0">
                <a:solidFill>
                  <a:schemeClr val="accent1"/>
                </a:solidFill>
              </a:rPr>
              <a:t>hourly</a:t>
            </a:r>
            <a:r>
              <a:rPr lang="en-US" sz="2400" dirty="0"/>
              <a:t>) data for CONUS</a:t>
            </a:r>
          </a:p>
          <a:p>
            <a:pPr lvl="1">
              <a:spcAft>
                <a:spcPts val="600"/>
              </a:spcAft>
            </a:pPr>
            <a:r>
              <a:rPr lang="en-US" sz="2000" dirty="0"/>
              <a:t>During this process, adjusted 2017 inventory to 2016</a:t>
            </a:r>
          </a:p>
          <a:p>
            <a:pPr>
              <a:spcAft>
                <a:spcPts val="600"/>
              </a:spcAft>
            </a:pPr>
            <a:r>
              <a:rPr lang="en-US" sz="2400" dirty="0"/>
              <a:t>Reconciled C3 and C1/C2 with Canadian CMV inventory</a:t>
            </a:r>
          </a:p>
          <a:p>
            <a:pPr>
              <a:spcAft>
                <a:spcPts val="600"/>
              </a:spcAft>
            </a:pPr>
            <a:r>
              <a:rPr lang="en-US" sz="2400" dirty="0" err="1"/>
              <a:t>Gapfilled</a:t>
            </a:r>
            <a:r>
              <a:rPr lang="en-US" sz="2400" dirty="0"/>
              <a:t> portions of 36km domain not covered by AIS data selection (small portions of AK, HI, St. Lawrence Seaway)</a:t>
            </a:r>
          </a:p>
          <a:p>
            <a:pPr>
              <a:spcAft>
                <a:spcPts val="600"/>
              </a:spcAft>
            </a:pPr>
            <a:r>
              <a:rPr lang="en-US" sz="2400" dirty="0"/>
              <a:t>Prepared CMV input data for SMOKE on grids that cover Alaska, Hawaii, Puerto Rico + Virgin Islands, Great Lakes, and Long Island Sound</a:t>
            </a:r>
          </a:p>
          <a:p>
            <a:pPr lvl="1"/>
            <a:endParaRPr lang="en-US" sz="2000" dirty="0"/>
          </a:p>
          <a:p>
            <a:pPr lvl="1"/>
            <a:endParaRPr lang="en-US" sz="2000" dirty="0"/>
          </a:p>
          <a:p>
            <a:pPr lvl="1"/>
            <a:endParaRPr lang="en-US" sz="2000" dirty="0"/>
          </a:p>
        </p:txBody>
      </p:sp>
    </p:spTree>
    <p:extLst>
      <p:ext uri="{BB962C8B-B14F-4D97-AF65-F5344CB8AC3E}">
        <p14:creationId xmlns:p14="http://schemas.microsoft.com/office/powerpoint/2010/main" val="1346630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487780"/>
            <a:ext cx="10515600" cy="4920169"/>
          </a:xfrm>
        </p:spPr>
        <p:txBody>
          <a:bodyPr>
            <a:normAutofit fontScale="92500" lnSpcReduction="10000"/>
          </a:bodyPr>
          <a:lstStyle/>
          <a:p>
            <a:pPr>
              <a:lnSpc>
                <a:spcPct val="110000"/>
              </a:lnSpc>
            </a:pPr>
            <a:r>
              <a:rPr lang="en-US" sz="2800" b="1" u="sng" dirty="0"/>
              <a:t>Coordination co-leads</a:t>
            </a:r>
            <a:r>
              <a:rPr lang="en-US" sz="2800" dirty="0"/>
              <a:t>: Zac Adelman (LADCO) and Alison </a:t>
            </a:r>
            <a:r>
              <a:rPr lang="en-US" sz="2800" dirty="0" err="1"/>
              <a:t>Eyth</a:t>
            </a:r>
            <a:r>
              <a:rPr lang="en-US" sz="2800" dirty="0"/>
              <a:t> (EPA OAQPS)</a:t>
            </a:r>
          </a:p>
          <a:p>
            <a:pPr lvl="1">
              <a:lnSpc>
                <a:spcPct val="110000"/>
              </a:lnSpc>
            </a:pPr>
            <a:r>
              <a:rPr lang="en-US" sz="2000" dirty="0"/>
              <a:t>Developed process and communication structures, facilitate discussions, help resolve issues, documentation requirements, coordinate distribution of data to stakeholders</a:t>
            </a:r>
          </a:p>
          <a:p>
            <a:pPr>
              <a:lnSpc>
                <a:spcPct val="110000"/>
              </a:lnSpc>
            </a:pPr>
            <a:r>
              <a:rPr lang="en-US" sz="2800" b="1" u="sng" dirty="0"/>
              <a:t>Coordination committee</a:t>
            </a:r>
            <a:r>
              <a:rPr lang="en-US" sz="2800" dirty="0"/>
              <a:t>: regional, state, EPA leaders </a:t>
            </a:r>
          </a:p>
          <a:p>
            <a:pPr lvl="1">
              <a:lnSpc>
                <a:spcPct val="110000"/>
              </a:lnSpc>
            </a:pPr>
            <a:r>
              <a:rPr lang="en-US" sz="2000" dirty="0"/>
              <a:t>Define processes, resolve issues, co-lead workgroups</a:t>
            </a:r>
          </a:p>
          <a:p>
            <a:pPr lvl="1">
              <a:lnSpc>
                <a:spcPct val="110000"/>
              </a:lnSpc>
            </a:pPr>
            <a:r>
              <a:rPr lang="en-US" sz="2000" dirty="0"/>
              <a:t>Includes overall and WG co-leads plus MJO directors</a:t>
            </a:r>
          </a:p>
          <a:p>
            <a:pPr>
              <a:lnSpc>
                <a:spcPct val="110000"/>
              </a:lnSpc>
            </a:pPr>
            <a:r>
              <a:rPr lang="en-US" sz="2800" b="1" u="sng" dirty="0"/>
              <a:t>Sector-specific Workgroups</a:t>
            </a:r>
            <a:r>
              <a:rPr lang="en-US" sz="2800" dirty="0"/>
              <a:t>: one regional/state staff and one EPA staff (where possible)</a:t>
            </a:r>
          </a:p>
          <a:p>
            <a:pPr lvl="1">
              <a:lnSpc>
                <a:spcPct val="110000"/>
              </a:lnSpc>
            </a:pPr>
            <a:r>
              <a:rPr lang="en-US" sz="2000" dirty="0"/>
              <a:t>Focus on preparing emissions estimates for 2016 and future years, plus improve how the emissions sectors are modeled</a:t>
            </a:r>
          </a:p>
          <a:p>
            <a:pPr lvl="1">
              <a:lnSpc>
                <a:spcPct val="110000"/>
              </a:lnSpc>
            </a:pPr>
            <a:r>
              <a:rPr lang="en-US" sz="2000" dirty="0"/>
              <a:t>Include participants from EPA/states/locals/regions</a:t>
            </a:r>
          </a:p>
          <a:p>
            <a:pPr>
              <a:lnSpc>
                <a:spcPct val="110000"/>
              </a:lnSpc>
            </a:pPr>
            <a:endParaRPr lang="en-US" sz="2800" dirty="0"/>
          </a:p>
        </p:txBody>
      </p:sp>
      <p:sp>
        <p:nvSpPr>
          <p:cNvPr id="4" name="Slide Number Placeholder 3"/>
          <p:cNvSpPr>
            <a:spLocks noGrp="1"/>
          </p:cNvSpPr>
          <p:nvPr>
            <p:ph type="sldNum" sz="quarter" idx="12"/>
          </p:nvPr>
        </p:nvSpPr>
        <p:spPr/>
        <p:txBody>
          <a:bodyPr/>
          <a:lstStyle/>
          <a:p>
            <a:fld id="{61C894BD-DCE2-4A96-A9AF-225BBEAC2A40}" type="slidenum">
              <a:rPr lang="en-US" smtClean="0"/>
              <a:pPr/>
              <a:t>5</a:t>
            </a:fld>
            <a:endParaRPr lang="en-US"/>
          </a:p>
        </p:txBody>
      </p:sp>
      <p:sp>
        <p:nvSpPr>
          <p:cNvPr id="5" name="Title 4"/>
          <p:cNvSpPr>
            <a:spLocks noGrp="1"/>
          </p:cNvSpPr>
          <p:nvPr>
            <p:ph type="title"/>
          </p:nvPr>
        </p:nvSpPr>
        <p:spPr/>
        <p:txBody>
          <a:bodyPr>
            <a:normAutofit/>
          </a:bodyPr>
          <a:lstStyle/>
          <a:p>
            <a:r>
              <a:rPr lang="en-US" dirty="0"/>
              <a:t>Organizational Structure</a:t>
            </a:r>
          </a:p>
        </p:txBody>
      </p:sp>
    </p:spTree>
    <p:extLst>
      <p:ext uri="{BB962C8B-B14F-4D97-AF65-F5344CB8AC3E}">
        <p14:creationId xmlns:p14="http://schemas.microsoft.com/office/powerpoint/2010/main" val="39698520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A65213C-DB0A-4E8A-B3C3-79A0C883AEF7}"/>
              </a:ext>
            </a:extLst>
          </p:cNvPr>
          <p:cNvSpPr>
            <a:spLocks noGrp="1"/>
          </p:cNvSpPr>
          <p:nvPr>
            <p:ph idx="1"/>
          </p:nvPr>
        </p:nvSpPr>
        <p:spPr>
          <a:xfrm>
            <a:off x="609600" y="1381779"/>
            <a:ext cx="10820400" cy="5102030"/>
          </a:xfrm>
        </p:spPr>
        <p:txBody>
          <a:bodyPr>
            <a:normAutofit fontScale="92500" lnSpcReduction="20000"/>
          </a:bodyPr>
          <a:lstStyle/>
          <a:p>
            <a:pPr>
              <a:spcAft>
                <a:spcPts val="600"/>
              </a:spcAft>
            </a:pPr>
            <a:r>
              <a:rPr lang="en-US" sz="3100" dirty="0"/>
              <a:t>The first version of the 2016v1 C1C2 and C3 CMV inventories was released in September</a:t>
            </a:r>
          </a:p>
          <a:p>
            <a:pPr lvl="1">
              <a:spcAft>
                <a:spcPts val="600"/>
              </a:spcAft>
            </a:pPr>
            <a:r>
              <a:rPr lang="en-US" sz="2600" dirty="0"/>
              <a:t>Some anomalies were found as EPA prepared to use the data</a:t>
            </a:r>
          </a:p>
          <a:p>
            <a:pPr>
              <a:spcAft>
                <a:spcPts val="600"/>
              </a:spcAft>
            </a:pPr>
            <a:r>
              <a:rPr lang="en-US" sz="3100" dirty="0"/>
              <a:t>Some days and locations had particularly high values</a:t>
            </a:r>
          </a:p>
          <a:p>
            <a:pPr lvl="1">
              <a:spcAft>
                <a:spcPts val="600"/>
              </a:spcAft>
            </a:pPr>
            <a:r>
              <a:rPr lang="en-US" sz="2600" dirty="0"/>
              <a:t>Many of the high values were from data being aggregated to a single time step when ships were stationary (aka “hoteling”)</a:t>
            </a:r>
          </a:p>
          <a:p>
            <a:pPr lvl="1">
              <a:spcAft>
                <a:spcPts val="600"/>
              </a:spcAft>
            </a:pPr>
            <a:r>
              <a:rPr lang="en-US" sz="2600" dirty="0"/>
              <a:t>The data were scanned and a report on times and locations where hoteling exceeded one hour was generated</a:t>
            </a:r>
          </a:p>
          <a:p>
            <a:pPr lvl="1">
              <a:spcAft>
                <a:spcPts val="600"/>
              </a:spcAft>
            </a:pPr>
            <a:r>
              <a:rPr lang="en-US" sz="2600" dirty="0"/>
              <a:t>A program was developed to read the report and spread the hoteling emission out over the period of the hoteling </a:t>
            </a:r>
          </a:p>
          <a:p>
            <a:pPr lvl="2">
              <a:spcAft>
                <a:spcPts val="600"/>
              </a:spcAft>
            </a:pPr>
            <a:r>
              <a:rPr lang="en-US" sz="2300" dirty="0"/>
              <a:t>Emissions were truncated if hoteling was &gt; 400 hours</a:t>
            </a:r>
          </a:p>
          <a:p>
            <a:pPr lvl="1">
              <a:spcAft>
                <a:spcPts val="600"/>
              </a:spcAft>
            </a:pPr>
            <a:r>
              <a:rPr lang="en-US" sz="2600" dirty="0"/>
              <a:t>The hoteling adjustment program was applied to both cmv_c1c2 and cmv_c3 inventories</a:t>
            </a:r>
          </a:p>
          <a:p>
            <a:pPr lvl="1"/>
            <a:endParaRPr lang="en-US" dirty="0"/>
          </a:p>
          <a:p>
            <a:endParaRPr lang="en-US" dirty="0"/>
          </a:p>
          <a:p>
            <a:endParaRPr lang="en-US" dirty="0"/>
          </a:p>
          <a:p>
            <a:endParaRPr lang="en-US" dirty="0"/>
          </a:p>
        </p:txBody>
      </p:sp>
      <p:sp>
        <p:nvSpPr>
          <p:cNvPr id="3" name="Slide Number Placeholder 2">
            <a:extLst>
              <a:ext uri="{FF2B5EF4-FFF2-40B4-BE49-F238E27FC236}">
                <a16:creationId xmlns:a16="http://schemas.microsoft.com/office/drawing/2014/main" id="{0202071C-887E-47D4-83C7-2096FB9134A7}"/>
              </a:ext>
            </a:extLst>
          </p:cNvPr>
          <p:cNvSpPr>
            <a:spLocks noGrp="1"/>
          </p:cNvSpPr>
          <p:nvPr>
            <p:ph type="sldNum" sz="quarter" idx="12"/>
          </p:nvPr>
        </p:nvSpPr>
        <p:spPr/>
        <p:txBody>
          <a:bodyPr/>
          <a:lstStyle/>
          <a:p>
            <a:fld id="{61C894BD-DCE2-4A96-A9AF-225BBEAC2A40}" type="slidenum">
              <a:rPr lang="en-US" smtClean="0"/>
              <a:pPr/>
              <a:t>50</a:t>
            </a:fld>
            <a:endParaRPr lang="en-US"/>
          </a:p>
        </p:txBody>
      </p:sp>
      <p:sp>
        <p:nvSpPr>
          <p:cNvPr id="4" name="Title 3">
            <a:extLst>
              <a:ext uri="{FF2B5EF4-FFF2-40B4-BE49-F238E27FC236}">
                <a16:creationId xmlns:a16="http://schemas.microsoft.com/office/drawing/2014/main" id="{F06D0447-B0D7-4B90-8C0F-87F220AFA28B}"/>
              </a:ext>
            </a:extLst>
          </p:cNvPr>
          <p:cNvSpPr>
            <a:spLocks noGrp="1"/>
          </p:cNvSpPr>
          <p:nvPr>
            <p:ph type="title"/>
          </p:nvPr>
        </p:nvSpPr>
        <p:spPr/>
        <p:txBody>
          <a:bodyPr/>
          <a:lstStyle/>
          <a:p>
            <a:r>
              <a:rPr lang="en-US" dirty="0"/>
              <a:t>CMV Updates Since September</a:t>
            </a:r>
          </a:p>
        </p:txBody>
      </p:sp>
    </p:spTree>
    <p:extLst>
      <p:ext uri="{BB962C8B-B14F-4D97-AF65-F5344CB8AC3E}">
        <p14:creationId xmlns:p14="http://schemas.microsoft.com/office/powerpoint/2010/main" val="22249568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9916E07-4CA6-4AC6-903E-300CA5BA13E7}"/>
              </a:ext>
            </a:extLst>
          </p:cNvPr>
          <p:cNvSpPr>
            <a:spLocks noGrp="1"/>
          </p:cNvSpPr>
          <p:nvPr>
            <p:ph idx="1"/>
          </p:nvPr>
        </p:nvSpPr>
        <p:spPr>
          <a:xfrm>
            <a:off x="609600" y="1417639"/>
            <a:ext cx="10920096" cy="4878689"/>
          </a:xfrm>
        </p:spPr>
        <p:txBody>
          <a:bodyPr>
            <a:normAutofit fontScale="92500" lnSpcReduction="10000"/>
          </a:bodyPr>
          <a:lstStyle/>
          <a:p>
            <a:pPr>
              <a:spcAft>
                <a:spcPts val="600"/>
              </a:spcAft>
            </a:pPr>
            <a:r>
              <a:rPr lang="en-US" dirty="0"/>
              <a:t>A day-of-week pattern was noticed in the NY/NJ area</a:t>
            </a:r>
          </a:p>
          <a:p>
            <a:pPr lvl="1">
              <a:spcAft>
                <a:spcPts val="600"/>
              </a:spcAft>
            </a:pPr>
            <a:r>
              <a:rPr lang="en-US" dirty="0"/>
              <a:t>The original 2016 emissions did not consider day of week when they were developed from the 2017 activity data</a:t>
            </a:r>
          </a:p>
          <a:p>
            <a:pPr lvl="1">
              <a:spcAft>
                <a:spcPts val="600"/>
              </a:spcAft>
            </a:pPr>
            <a:r>
              <a:rPr lang="en-US" dirty="0"/>
              <a:t>A mapping of 2016 days of the year to 2017 days was developed where day of the week in 2016 matched the same day of week in 2017, as well as lining up holidays (e.g., Memorial Day)</a:t>
            </a:r>
          </a:p>
          <a:p>
            <a:pPr lvl="1">
              <a:spcAft>
                <a:spcPts val="600"/>
              </a:spcAft>
            </a:pPr>
            <a:r>
              <a:rPr lang="en-US" dirty="0"/>
              <a:t>A program was used to recreate the 2016 CMV emissions using the specified 2017 days</a:t>
            </a:r>
          </a:p>
          <a:p>
            <a:pPr>
              <a:spcAft>
                <a:spcPts val="600"/>
              </a:spcAft>
            </a:pPr>
            <a:r>
              <a:rPr lang="en-US" dirty="0"/>
              <a:t>The new CMV inventories for base and future years, along with updated scripts will be posted this month:</a:t>
            </a:r>
          </a:p>
          <a:p>
            <a:pPr lvl="1">
              <a:spcAft>
                <a:spcPts val="600"/>
              </a:spcAft>
            </a:pPr>
            <a:r>
              <a:rPr lang="en-US" dirty="0">
                <a:hlinkClick r:id="rId2"/>
              </a:rPr>
              <a:t>ftp://newftp.epa.gov/air/emismod/2016/v1/</a:t>
            </a:r>
            <a:r>
              <a:rPr lang="en-US" dirty="0"/>
              <a:t> </a:t>
            </a:r>
          </a:p>
          <a:p>
            <a:pPr lvl="1">
              <a:spcAft>
                <a:spcPts val="600"/>
              </a:spcAft>
            </a:pPr>
            <a:r>
              <a:rPr lang="en-US" dirty="0"/>
              <a:t>SMOKE outputs will be transferred to IWDW once available</a:t>
            </a:r>
          </a:p>
          <a:p>
            <a:pPr marL="109728" indent="0">
              <a:buNone/>
            </a:pPr>
            <a:endParaRPr lang="en-US" dirty="0"/>
          </a:p>
        </p:txBody>
      </p:sp>
      <p:sp>
        <p:nvSpPr>
          <p:cNvPr id="3" name="Slide Number Placeholder 2">
            <a:extLst>
              <a:ext uri="{FF2B5EF4-FFF2-40B4-BE49-F238E27FC236}">
                <a16:creationId xmlns:a16="http://schemas.microsoft.com/office/drawing/2014/main" id="{A326B558-D729-4AC2-8764-A019479B64B6}"/>
              </a:ext>
            </a:extLst>
          </p:cNvPr>
          <p:cNvSpPr>
            <a:spLocks noGrp="1"/>
          </p:cNvSpPr>
          <p:nvPr>
            <p:ph type="sldNum" sz="quarter" idx="12"/>
          </p:nvPr>
        </p:nvSpPr>
        <p:spPr/>
        <p:txBody>
          <a:bodyPr/>
          <a:lstStyle/>
          <a:p>
            <a:fld id="{61C894BD-DCE2-4A96-A9AF-225BBEAC2A40}" type="slidenum">
              <a:rPr lang="en-US" smtClean="0"/>
              <a:pPr/>
              <a:t>51</a:t>
            </a:fld>
            <a:endParaRPr lang="en-US"/>
          </a:p>
        </p:txBody>
      </p:sp>
      <p:sp>
        <p:nvSpPr>
          <p:cNvPr id="4" name="Title 3">
            <a:extLst>
              <a:ext uri="{FF2B5EF4-FFF2-40B4-BE49-F238E27FC236}">
                <a16:creationId xmlns:a16="http://schemas.microsoft.com/office/drawing/2014/main" id="{7EE5D89C-756B-4A1A-866B-030AE7213938}"/>
              </a:ext>
            </a:extLst>
          </p:cNvPr>
          <p:cNvSpPr>
            <a:spLocks noGrp="1"/>
          </p:cNvSpPr>
          <p:nvPr>
            <p:ph type="title"/>
          </p:nvPr>
        </p:nvSpPr>
        <p:spPr/>
        <p:txBody>
          <a:bodyPr/>
          <a:lstStyle/>
          <a:p>
            <a:r>
              <a:rPr lang="en-US" dirty="0"/>
              <a:t>Additional CMV Updates</a:t>
            </a:r>
          </a:p>
        </p:txBody>
      </p:sp>
    </p:spTree>
    <p:extLst>
      <p:ext uri="{BB962C8B-B14F-4D97-AF65-F5344CB8AC3E}">
        <p14:creationId xmlns:p14="http://schemas.microsoft.com/office/powerpoint/2010/main" val="31946895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01AFE16-0B3E-450E-879B-37B245D33E39}"/>
              </a:ext>
            </a:extLst>
          </p:cNvPr>
          <p:cNvSpPr>
            <a:spLocks noGrp="1"/>
          </p:cNvSpPr>
          <p:nvPr>
            <p:ph type="sldNum" sz="quarter" idx="12"/>
          </p:nvPr>
        </p:nvSpPr>
        <p:spPr/>
        <p:txBody>
          <a:bodyPr/>
          <a:lstStyle/>
          <a:p>
            <a:fld id="{61C894BD-DCE2-4A96-A9AF-225BBEAC2A40}" type="slidenum">
              <a:rPr lang="en-US" smtClean="0"/>
              <a:pPr/>
              <a:t>52</a:t>
            </a:fld>
            <a:endParaRPr lang="en-US"/>
          </a:p>
        </p:txBody>
      </p:sp>
      <p:sp>
        <p:nvSpPr>
          <p:cNvPr id="4" name="Title 3">
            <a:extLst>
              <a:ext uri="{FF2B5EF4-FFF2-40B4-BE49-F238E27FC236}">
                <a16:creationId xmlns:a16="http://schemas.microsoft.com/office/drawing/2014/main" id="{C976E6D7-A77C-465D-B8A2-4146041E6D4B}"/>
              </a:ext>
            </a:extLst>
          </p:cNvPr>
          <p:cNvSpPr>
            <a:spLocks noGrp="1"/>
          </p:cNvSpPr>
          <p:nvPr>
            <p:ph type="title"/>
          </p:nvPr>
        </p:nvSpPr>
        <p:spPr/>
        <p:txBody>
          <a:bodyPr>
            <a:noAutofit/>
          </a:bodyPr>
          <a:lstStyle/>
          <a:p>
            <a:r>
              <a:rPr lang="en-US" sz="3200" dirty="0"/>
              <a:t>CMV C3 Annual Total NOx Emissions</a:t>
            </a:r>
          </a:p>
        </p:txBody>
      </p:sp>
      <p:pic>
        <p:nvPicPr>
          <p:cNvPr id="6" name="Content Placeholder 5">
            <a:extLst>
              <a:ext uri="{FF2B5EF4-FFF2-40B4-BE49-F238E27FC236}">
                <a16:creationId xmlns:a16="http://schemas.microsoft.com/office/drawing/2014/main" id="{1B2F2E7B-6C32-49FC-AA86-9BAF0536877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56782" y="1481138"/>
            <a:ext cx="7678437" cy="4525962"/>
          </a:xfrm>
          <a:prstGeom prst="rect">
            <a:avLst/>
          </a:prstGeom>
        </p:spPr>
      </p:pic>
    </p:spTree>
    <p:extLst>
      <p:ext uri="{BB962C8B-B14F-4D97-AF65-F5344CB8AC3E}">
        <p14:creationId xmlns:p14="http://schemas.microsoft.com/office/powerpoint/2010/main" val="19162801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AB24463-CBCD-4E81-8F3D-56E95456882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40431" y="1481138"/>
            <a:ext cx="7711139" cy="4525962"/>
          </a:xfrm>
        </p:spPr>
      </p:pic>
      <p:sp>
        <p:nvSpPr>
          <p:cNvPr id="3" name="Slide Number Placeholder 2">
            <a:extLst>
              <a:ext uri="{FF2B5EF4-FFF2-40B4-BE49-F238E27FC236}">
                <a16:creationId xmlns:a16="http://schemas.microsoft.com/office/drawing/2014/main" id="{E8CD3C4F-6909-45EA-B5AD-AC212CE60424}"/>
              </a:ext>
            </a:extLst>
          </p:cNvPr>
          <p:cNvSpPr>
            <a:spLocks noGrp="1"/>
          </p:cNvSpPr>
          <p:nvPr>
            <p:ph type="sldNum" sz="quarter" idx="12"/>
          </p:nvPr>
        </p:nvSpPr>
        <p:spPr/>
        <p:txBody>
          <a:bodyPr/>
          <a:lstStyle/>
          <a:p>
            <a:fld id="{61C894BD-DCE2-4A96-A9AF-225BBEAC2A40}" type="slidenum">
              <a:rPr lang="en-US" smtClean="0"/>
              <a:pPr/>
              <a:t>53</a:t>
            </a:fld>
            <a:endParaRPr lang="en-US"/>
          </a:p>
        </p:txBody>
      </p:sp>
      <p:sp>
        <p:nvSpPr>
          <p:cNvPr id="4" name="Title 3">
            <a:extLst>
              <a:ext uri="{FF2B5EF4-FFF2-40B4-BE49-F238E27FC236}">
                <a16:creationId xmlns:a16="http://schemas.microsoft.com/office/drawing/2014/main" id="{D7ADC8F3-EBA1-42ED-81F0-0A34084CE03D}"/>
              </a:ext>
            </a:extLst>
          </p:cNvPr>
          <p:cNvSpPr>
            <a:spLocks noGrp="1"/>
          </p:cNvSpPr>
          <p:nvPr>
            <p:ph type="title"/>
          </p:nvPr>
        </p:nvSpPr>
        <p:spPr/>
        <p:txBody>
          <a:bodyPr>
            <a:noAutofit/>
          </a:bodyPr>
          <a:lstStyle/>
          <a:p>
            <a:r>
              <a:rPr lang="en-US" sz="3200" dirty="0"/>
              <a:t>CMV C1C2 Annual Total NOx Emissions</a:t>
            </a:r>
          </a:p>
        </p:txBody>
      </p:sp>
    </p:spTree>
    <p:extLst>
      <p:ext uri="{BB962C8B-B14F-4D97-AF65-F5344CB8AC3E}">
        <p14:creationId xmlns:p14="http://schemas.microsoft.com/office/powerpoint/2010/main" val="102396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8BF1584-3100-4A4C-B4F4-91C425DD759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10027" y="1517926"/>
            <a:ext cx="8371947" cy="5102224"/>
          </a:xfrm>
        </p:spPr>
      </p:pic>
      <p:sp>
        <p:nvSpPr>
          <p:cNvPr id="3" name="Slide Number Placeholder 2">
            <a:extLst>
              <a:ext uri="{FF2B5EF4-FFF2-40B4-BE49-F238E27FC236}">
                <a16:creationId xmlns:a16="http://schemas.microsoft.com/office/drawing/2014/main" id="{473C9D09-ED11-4A9E-A4DA-88DC5647C7F0}"/>
              </a:ext>
            </a:extLst>
          </p:cNvPr>
          <p:cNvSpPr>
            <a:spLocks noGrp="1"/>
          </p:cNvSpPr>
          <p:nvPr>
            <p:ph type="sldNum" sz="quarter" idx="12"/>
          </p:nvPr>
        </p:nvSpPr>
        <p:spPr/>
        <p:txBody>
          <a:bodyPr/>
          <a:lstStyle/>
          <a:p>
            <a:fld id="{61C894BD-DCE2-4A96-A9AF-225BBEAC2A40}" type="slidenum">
              <a:rPr lang="en-US" smtClean="0"/>
              <a:pPr/>
              <a:t>54</a:t>
            </a:fld>
            <a:endParaRPr lang="en-US"/>
          </a:p>
        </p:txBody>
      </p:sp>
      <p:sp>
        <p:nvSpPr>
          <p:cNvPr id="4" name="Title 3">
            <a:extLst>
              <a:ext uri="{FF2B5EF4-FFF2-40B4-BE49-F238E27FC236}">
                <a16:creationId xmlns:a16="http://schemas.microsoft.com/office/drawing/2014/main" id="{948B323A-513D-4CE5-AD12-758F8342224C}"/>
              </a:ext>
            </a:extLst>
          </p:cNvPr>
          <p:cNvSpPr>
            <a:spLocks noGrp="1"/>
          </p:cNvSpPr>
          <p:nvPr>
            <p:ph type="title"/>
          </p:nvPr>
        </p:nvSpPr>
        <p:spPr/>
        <p:txBody>
          <a:bodyPr>
            <a:noAutofit/>
          </a:bodyPr>
          <a:lstStyle/>
          <a:p>
            <a:r>
              <a:rPr lang="en-US" sz="3200" dirty="0"/>
              <a:t>Difference between 2016v1 and 2016beta CMV Annual NOx Emissions</a:t>
            </a:r>
          </a:p>
        </p:txBody>
      </p:sp>
    </p:spTree>
    <p:extLst>
      <p:ext uri="{BB962C8B-B14F-4D97-AF65-F5344CB8AC3E}">
        <p14:creationId xmlns:p14="http://schemas.microsoft.com/office/powerpoint/2010/main" val="30679969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4400" y="2819400"/>
            <a:ext cx="10391422" cy="3633566"/>
          </a:xfrm>
        </p:spPr>
        <p:txBody>
          <a:bodyPr>
            <a:normAutofit/>
          </a:bodyPr>
          <a:lstStyle/>
          <a:p>
            <a:r>
              <a:rPr lang="en-US" sz="2800" b="1" u="sng" dirty="0"/>
              <a:t>Lead</a:t>
            </a:r>
            <a:r>
              <a:rPr lang="en-US" sz="2800" dirty="0"/>
              <a:t>: Sarah Roberts (EPA OTAQ)</a:t>
            </a:r>
          </a:p>
          <a:p>
            <a:pPr marL="109728" indent="0">
              <a:buNone/>
            </a:pPr>
            <a:endParaRPr lang="en-US" sz="2200" b="1" u="sng" dirty="0"/>
          </a:p>
          <a:p>
            <a:r>
              <a:rPr lang="en-US" sz="2800" b="1" u="sng" dirty="0"/>
              <a:t>Wiki</a:t>
            </a:r>
            <a:r>
              <a:rPr lang="en-US" sz="2800" dirty="0"/>
              <a:t>: </a:t>
            </a:r>
            <a:r>
              <a:rPr lang="en-US" sz="2400" dirty="0">
                <a:hlinkClick r:id="rId2"/>
              </a:rPr>
              <a:t>http://views.cira.colostate.edu/wiki/wiki/9179</a:t>
            </a:r>
            <a:endParaRPr lang="en-US" sz="2400" dirty="0"/>
          </a:p>
          <a:p>
            <a:endParaRPr lang="en-US" sz="2200" dirty="0"/>
          </a:p>
          <a:p>
            <a:r>
              <a:rPr lang="en-US" sz="2400" b="1" u="sng" dirty="0"/>
              <a:t>Milestones:</a:t>
            </a:r>
          </a:p>
          <a:p>
            <a:pPr lvl="1"/>
            <a:r>
              <a:rPr lang="en-US" sz="2100" dirty="0"/>
              <a:t>Addressed comments received on the 2016beta nonroad inventory</a:t>
            </a:r>
          </a:p>
          <a:p>
            <a:pPr lvl="1"/>
            <a:r>
              <a:rPr lang="en-US" sz="2100" dirty="0"/>
              <a:t>v1 base and future year nonroad inventories complete</a:t>
            </a:r>
          </a:p>
          <a:p>
            <a:pPr lvl="1"/>
            <a:r>
              <a:rPr lang="en-US" sz="2100" dirty="0"/>
              <a:t>Nonroad documentation available on </a:t>
            </a:r>
            <a:r>
              <a:rPr lang="en-US" sz="2100" dirty="0">
                <a:hlinkClick r:id="rId3"/>
              </a:rPr>
              <a:t>2016v1 EMP wiki</a:t>
            </a:r>
            <a:endParaRPr lang="en-US" sz="2100" dirty="0"/>
          </a:p>
          <a:p>
            <a:pPr lvl="1"/>
            <a:endParaRPr lang="en-US" sz="2100" dirty="0"/>
          </a:p>
        </p:txBody>
      </p:sp>
      <p:sp>
        <p:nvSpPr>
          <p:cNvPr id="3" name="Slide Number Placeholder 2"/>
          <p:cNvSpPr>
            <a:spLocks noGrp="1"/>
          </p:cNvSpPr>
          <p:nvPr>
            <p:ph type="sldNum" sz="quarter" idx="12"/>
          </p:nvPr>
        </p:nvSpPr>
        <p:spPr/>
        <p:txBody>
          <a:bodyPr/>
          <a:lstStyle/>
          <a:p>
            <a:pPr>
              <a:defRPr/>
            </a:pPr>
            <a:fld id="{61C894BD-DCE2-4A96-A9AF-225BBEAC2A40}" type="slidenum">
              <a:rPr lang="en-US">
                <a:solidFill>
                  <a:prstClr val="black"/>
                </a:solidFill>
                <a:latin typeface="Lucida Sans Unicode"/>
              </a:rPr>
              <a:pPr>
                <a:defRPr/>
              </a:pPr>
              <a:t>55</a:t>
            </a:fld>
            <a:endParaRPr lang="en-US">
              <a:solidFill>
                <a:prstClr val="black"/>
              </a:solidFill>
              <a:latin typeface="Lucida Sans Unicode"/>
            </a:endParaRPr>
          </a:p>
        </p:txBody>
      </p:sp>
      <p:sp>
        <p:nvSpPr>
          <p:cNvPr id="4" name="Title 3"/>
          <p:cNvSpPr>
            <a:spLocks noGrp="1"/>
          </p:cNvSpPr>
          <p:nvPr>
            <p:ph type="title"/>
          </p:nvPr>
        </p:nvSpPr>
        <p:spPr>
          <a:xfrm>
            <a:off x="1600200" y="825450"/>
            <a:ext cx="4973210" cy="1143000"/>
          </a:xfrm>
        </p:spPr>
        <p:txBody>
          <a:bodyPr>
            <a:noAutofit/>
          </a:bodyPr>
          <a:lstStyle/>
          <a:p>
            <a:pPr algn="ctr"/>
            <a:r>
              <a:rPr lang="en-US" sz="4400" dirty="0"/>
              <a:t>Nonroad Mobile Workgroup</a:t>
            </a:r>
          </a:p>
        </p:txBody>
      </p:sp>
      <p:pic>
        <p:nvPicPr>
          <p:cNvPr id="6" name="Picture 5">
            <a:extLst>
              <a:ext uri="{FF2B5EF4-FFF2-40B4-BE49-F238E27FC236}">
                <a16:creationId xmlns:a16="http://schemas.microsoft.com/office/drawing/2014/main" id="{65D895B1-83BE-46D4-9EE2-3CD72F7483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8600" y="255264"/>
            <a:ext cx="3457222" cy="228600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4156978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61C894BD-DCE2-4A96-A9AF-225BBEAC2A40}" type="slidenum">
              <a:rPr lang="en-US">
                <a:solidFill>
                  <a:prstClr val="black"/>
                </a:solidFill>
                <a:latin typeface="Lucida Sans Unicode"/>
              </a:rPr>
              <a:pPr>
                <a:defRPr/>
              </a:pPr>
              <a:t>56</a:t>
            </a:fld>
            <a:endParaRPr lang="en-US">
              <a:solidFill>
                <a:prstClr val="black"/>
              </a:solidFill>
              <a:latin typeface="Lucida Sans Unicode"/>
            </a:endParaRPr>
          </a:p>
        </p:txBody>
      </p:sp>
      <p:sp>
        <p:nvSpPr>
          <p:cNvPr id="5" name="Content Placeholder 1">
            <a:extLst>
              <a:ext uri="{FF2B5EF4-FFF2-40B4-BE49-F238E27FC236}">
                <a16:creationId xmlns:a16="http://schemas.microsoft.com/office/drawing/2014/main" id="{D533E3B1-F7A1-46E5-80FA-344D9BB133F8}"/>
              </a:ext>
            </a:extLst>
          </p:cNvPr>
          <p:cNvSpPr txBox="1">
            <a:spLocks/>
          </p:cNvSpPr>
          <p:nvPr/>
        </p:nvSpPr>
        <p:spPr>
          <a:xfrm>
            <a:off x="609600" y="1295400"/>
            <a:ext cx="11049000" cy="4953000"/>
          </a:xfrm>
          <a:prstGeom prst="rect">
            <a:avLst/>
          </a:prstGeom>
        </p:spPr>
        <p:txBody>
          <a:bodyPr vert="horz">
            <a:normAutofit fontScale="92500" lnSpcReduction="20000"/>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r>
              <a:rPr lang="en-US" sz="2400" b="1" dirty="0"/>
              <a:t>Comments received on 2016beta nonroad inventory</a:t>
            </a:r>
          </a:p>
          <a:p>
            <a:pPr marL="109728" indent="0">
              <a:buNone/>
            </a:pPr>
            <a:endParaRPr lang="en-US" sz="2000" b="1" dirty="0"/>
          </a:p>
          <a:p>
            <a:pPr lvl="1"/>
            <a:r>
              <a:rPr lang="en-US" sz="2000" b="1" dirty="0"/>
              <a:t>Georgia Department of Natural Resources:</a:t>
            </a:r>
            <a:r>
              <a:rPr lang="en-US" sz="2000" dirty="0"/>
              <a:t> incorporate updated fuel supply for 45 Georgia counties, to reflect the removal of summer Reid Vapor Pressure restrictions in 2016; utilize updated geographic allocation factors for the Commercial, Lawn &amp; Garden, Logging, Manufacturing, Golf Carts, Recreational, Railroad Maintenance Equipment and A/C/Refrigeration equipment sectors</a:t>
            </a:r>
          </a:p>
          <a:p>
            <a:pPr marL="393192" lvl="1" indent="0">
              <a:buNone/>
            </a:pPr>
            <a:endParaRPr lang="en-US" sz="2000" dirty="0"/>
          </a:p>
          <a:p>
            <a:pPr lvl="1"/>
            <a:r>
              <a:rPr lang="en-US" sz="2000" b="1" dirty="0"/>
              <a:t>Lake Michigan Air Directors Consortium:</a:t>
            </a:r>
            <a:r>
              <a:rPr lang="en-US" sz="2000" dirty="0"/>
              <a:t> update seasonal allocation of agricultural equipment activity for Illinois, Indiana, Iowa, Michigan, Minnesota, Missouri, Ohio, and Wisconsin. </a:t>
            </a:r>
          </a:p>
          <a:p>
            <a:pPr marL="393192" lvl="1" indent="0">
              <a:buNone/>
            </a:pPr>
            <a:endParaRPr lang="en-US" sz="2000" dirty="0"/>
          </a:p>
          <a:p>
            <a:pPr lvl="1"/>
            <a:r>
              <a:rPr lang="en-US" sz="2000" b="1" dirty="0"/>
              <a:t>Texas Commission on Environmental Quality:</a:t>
            </a:r>
            <a:r>
              <a:rPr lang="en-US" sz="2000" dirty="0"/>
              <a:t> replace MOVES2014b nonroad emissions for Texas with emissions calculated with TCEQ’s TexN2 model. </a:t>
            </a:r>
          </a:p>
          <a:p>
            <a:pPr marL="393192" lvl="1" indent="0">
              <a:buNone/>
            </a:pPr>
            <a:endParaRPr lang="en-US" sz="2000" dirty="0"/>
          </a:p>
          <a:p>
            <a:pPr lvl="1"/>
            <a:r>
              <a:rPr lang="en-US" sz="2000" b="1" dirty="0"/>
              <a:t>Alaska Department of Environmental Conservation: </a:t>
            </a:r>
            <a:r>
              <a:rPr lang="en-US" sz="2000" dirty="0"/>
              <a:t>remove emissions as calculated by MOVES2014b for several equipment sector-county/census areas combinations in Alaska, due to an absence of nonroad activity.</a:t>
            </a:r>
          </a:p>
        </p:txBody>
      </p:sp>
      <p:sp>
        <p:nvSpPr>
          <p:cNvPr id="6" name="Title 3">
            <a:extLst>
              <a:ext uri="{FF2B5EF4-FFF2-40B4-BE49-F238E27FC236}">
                <a16:creationId xmlns:a16="http://schemas.microsoft.com/office/drawing/2014/main" id="{416B6869-F4C5-4285-8E66-43B455AE8451}"/>
              </a:ext>
            </a:extLst>
          </p:cNvPr>
          <p:cNvSpPr txBox="1">
            <a:spLocks/>
          </p:cNvSpPr>
          <p:nvPr/>
        </p:nvSpPr>
        <p:spPr>
          <a:xfrm>
            <a:off x="609600" y="0"/>
            <a:ext cx="9144000" cy="1143000"/>
          </a:xfrm>
          <a:prstGeom prst="rect">
            <a:avLst/>
          </a:prstGeom>
        </p:spPr>
        <p:txBody>
          <a:bodyPr vert="horz" rtlCol="0" anchor="ctr">
            <a:no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sz="3200" dirty="0"/>
              <a:t>Nonroad Workgroup: 2016v1</a:t>
            </a:r>
          </a:p>
        </p:txBody>
      </p:sp>
    </p:spTree>
    <p:extLst>
      <p:ext uri="{BB962C8B-B14F-4D97-AF65-F5344CB8AC3E}">
        <p14:creationId xmlns:p14="http://schemas.microsoft.com/office/powerpoint/2010/main" val="26496742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61C894BD-DCE2-4A96-A9AF-225BBEAC2A40}" type="slidenum">
              <a:rPr lang="en-US">
                <a:solidFill>
                  <a:prstClr val="black"/>
                </a:solidFill>
                <a:latin typeface="Lucida Sans Unicode"/>
              </a:rPr>
              <a:pPr>
                <a:defRPr/>
              </a:pPr>
              <a:t>57</a:t>
            </a:fld>
            <a:endParaRPr lang="en-US">
              <a:solidFill>
                <a:prstClr val="black"/>
              </a:solidFill>
              <a:latin typeface="Lucida Sans Unicode"/>
            </a:endParaRPr>
          </a:p>
        </p:txBody>
      </p:sp>
      <p:sp>
        <p:nvSpPr>
          <p:cNvPr id="5" name="Content Placeholder 1">
            <a:extLst>
              <a:ext uri="{FF2B5EF4-FFF2-40B4-BE49-F238E27FC236}">
                <a16:creationId xmlns:a16="http://schemas.microsoft.com/office/drawing/2014/main" id="{D533E3B1-F7A1-46E5-80FA-344D9BB133F8}"/>
              </a:ext>
            </a:extLst>
          </p:cNvPr>
          <p:cNvSpPr txBox="1">
            <a:spLocks/>
          </p:cNvSpPr>
          <p:nvPr/>
        </p:nvSpPr>
        <p:spPr>
          <a:xfrm>
            <a:off x="533400" y="1295400"/>
            <a:ext cx="10591800" cy="4953000"/>
          </a:xfrm>
          <a:prstGeom prst="rect">
            <a:avLst/>
          </a:prstGeom>
        </p:spPr>
        <p:txBody>
          <a:bodyPr vert="horz">
            <a:normAutofit fontScale="77500" lnSpcReduction="20000"/>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spcAft>
                <a:spcPts val="300"/>
              </a:spcAft>
            </a:pPr>
            <a:r>
              <a:rPr lang="en-US" sz="2400" b="1" dirty="0"/>
              <a:t>Approach</a:t>
            </a:r>
          </a:p>
          <a:p>
            <a:pPr lvl="1">
              <a:spcAft>
                <a:spcPts val="300"/>
              </a:spcAft>
            </a:pPr>
            <a:r>
              <a:rPr lang="en-US" sz="2600" dirty="0"/>
              <a:t>Ran MOVES2014b for 2016, 2023, and 2028 with state-supplied data and updated factors for allocating Agricultural and Construction equipment</a:t>
            </a:r>
          </a:p>
          <a:p>
            <a:pPr lvl="1">
              <a:spcAft>
                <a:spcPts val="600"/>
              </a:spcAft>
            </a:pPr>
            <a:r>
              <a:rPr lang="en-US" sz="2600" dirty="0"/>
              <a:t>MOVES2014b nonroad inventories for Texas and California replaced with inventories provided by TCEQ and CARB</a:t>
            </a:r>
            <a:endParaRPr lang="en-US" sz="2000" dirty="0"/>
          </a:p>
          <a:p>
            <a:pPr>
              <a:spcAft>
                <a:spcPts val="300"/>
              </a:spcAft>
            </a:pPr>
            <a:r>
              <a:rPr lang="en-US" sz="2400" b="1" dirty="0"/>
              <a:t>MOVES Run Setup</a:t>
            </a:r>
          </a:p>
          <a:p>
            <a:pPr lvl="1">
              <a:spcAft>
                <a:spcPts val="600"/>
              </a:spcAft>
            </a:pPr>
            <a:r>
              <a:rPr lang="en-US" sz="2600" dirty="0"/>
              <a:t>Reviewed data submitted for 2017 NEI and incorporated into 2016v1 where appropriate, for example:</a:t>
            </a:r>
          </a:p>
          <a:p>
            <a:pPr marL="980694" lvl="2" indent="-285750">
              <a:spcAft>
                <a:spcPts val="600"/>
              </a:spcAft>
              <a:buFont typeface="Arial" panose="020B0604020202020204" pitchFamily="34" charset="0"/>
              <a:buChar char="•"/>
            </a:pPr>
            <a:r>
              <a:rPr lang="en-US" sz="2300" dirty="0"/>
              <a:t>Month and spatial allocations of snowmobiles in UT</a:t>
            </a:r>
          </a:p>
          <a:p>
            <a:pPr marL="980694" lvl="2" indent="-285750">
              <a:spcAft>
                <a:spcPts val="600"/>
              </a:spcAft>
              <a:buFont typeface="Arial" panose="020B0604020202020204" pitchFamily="34" charset="0"/>
              <a:buChar char="•"/>
            </a:pPr>
            <a:r>
              <a:rPr lang="en-US" sz="2300" dirty="0"/>
              <a:t>Recreational marine allocations in WA</a:t>
            </a:r>
          </a:p>
          <a:p>
            <a:pPr marL="980694" lvl="2" indent="-285750">
              <a:spcAft>
                <a:spcPts val="600"/>
              </a:spcAft>
              <a:buFont typeface="Arial" panose="020B0604020202020204" pitchFamily="34" charset="0"/>
              <a:buChar char="•"/>
            </a:pPr>
            <a:r>
              <a:rPr lang="en-US" sz="2300" dirty="0"/>
              <a:t>Updated equipment populations in Maricopa County (AZ), UT, CT</a:t>
            </a:r>
          </a:p>
          <a:p>
            <a:pPr marL="742950" lvl="1" indent="-285750">
              <a:spcAft>
                <a:spcPts val="600"/>
              </a:spcAft>
              <a:buFont typeface="Arial" panose="020B0604020202020204" pitchFamily="34" charset="0"/>
              <a:buChar char="•"/>
            </a:pPr>
            <a:r>
              <a:rPr lang="en-US" sz="2600" dirty="0"/>
              <a:t>Updated Agricultural and Construction equipment allocations to the state- and county-level (Work Group update)</a:t>
            </a:r>
          </a:p>
          <a:p>
            <a:pPr marL="742950" lvl="1" indent="-285750">
              <a:spcAft>
                <a:spcPts val="600"/>
              </a:spcAft>
              <a:buFont typeface="Arial" panose="020B0604020202020204" pitchFamily="34" charset="0"/>
              <a:buChar char="•"/>
            </a:pPr>
            <a:r>
              <a:rPr lang="en-US" sz="2600" dirty="0"/>
              <a:t>Updated fuel supply and equipment allocations in GA</a:t>
            </a:r>
          </a:p>
          <a:p>
            <a:pPr marL="742950" lvl="1" indent="-285750">
              <a:buFont typeface="Arial" panose="020B0604020202020204" pitchFamily="34" charset="0"/>
              <a:buChar char="•"/>
            </a:pPr>
            <a:r>
              <a:rPr lang="en-US" sz="2600" dirty="0"/>
              <a:t>Temporal (month) profiles for Agricultural equipment activity in LADCO states </a:t>
            </a:r>
          </a:p>
        </p:txBody>
      </p:sp>
      <p:sp>
        <p:nvSpPr>
          <p:cNvPr id="6" name="Title 3">
            <a:extLst>
              <a:ext uri="{FF2B5EF4-FFF2-40B4-BE49-F238E27FC236}">
                <a16:creationId xmlns:a16="http://schemas.microsoft.com/office/drawing/2014/main" id="{416B6869-F4C5-4285-8E66-43B455AE8451}"/>
              </a:ext>
            </a:extLst>
          </p:cNvPr>
          <p:cNvSpPr txBox="1">
            <a:spLocks/>
          </p:cNvSpPr>
          <p:nvPr/>
        </p:nvSpPr>
        <p:spPr>
          <a:xfrm>
            <a:off x="533400" y="0"/>
            <a:ext cx="9220200" cy="1143000"/>
          </a:xfrm>
          <a:prstGeom prst="rect">
            <a:avLst/>
          </a:prstGeom>
        </p:spPr>
        <p:txBody>
          <a:bodyPr vert="horz" rtlCol="0" anchor="ctr">
            <a:no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sz="3200" dirty="0"/>
              <a:t>Nonroad Workgroup: 2016v1</a:t>
            </a:r>
          </a:p>
        </p:txBody>
      </p:sp>
    </p:spTree>
    <p:extLst>
      <p:ext uri="{BB962C8B-B14F-4D97-AF65-F5344CB8AC3E}">
        <p14:creationId xmlns:p14="http://schemas.microsoft.com/office/powerpoint/2010/main" val="3130194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C811577-900D-497B-A467-2F996869B53A}"/>
              </a:ext>
            </a:extLst>
          </p:cNvPr>
          <p:cNvPicPr>
            <a:picLocks noChangeAspect="1"/>
          </p:cNvPicPr>
          <p:nvPr/>
        </p:nvPicPr>
        <p:blipFill>
          <a:blip r:embed="rId2"/>
          <a:stretch>
            <a:fillRect/>
          </a:stretch>
        </p:blipFill>
        <p:spPr>
          <a:xfrm>
            <a:off x="5912708" y="3645563"/>
            <a:ext cx="4755292" cy="3048264"/>
          </a:xfrm>
          <a:prstGeom prst="rect">
            <a:avLst/>
          </a:prstGeom>
        </p:spPr>
      </p:pic>
      <p:pic>
        <p:nvPicPr>
          <p:cNvPr id="9" name="Picture 8">
            <a:extLst>
              <a:ext uri="{FF2B5EF4-FFF2-40B4-BE49-F238E27FC236}">
                <a16:creationId xmlns:a16="http://schemas.microsoft.com/office/drawing/2014/main" id="{A3B40E56-1B3E-4FB5-9F39-A02E57C1253B}"/>
              </a:ext>
            </a:extLst>
          </p:cNvPr>
          <p:cNvPicPr>
            <a:picLocks noChangeAspect="1"/>
          </p:cNvPicPr>
          <p:nvPr/>
        </p:nvPicPr>
        <p:blipFill>
          <a:blip r:embed="rId3"/>
          <a:stretch>
            <a:fillRect/>
          </a:stretch>
        </p:blipFill>
        <p:spPr>
          <a:xfrm>
            <a:off x="1524000" y="1224207"/>
            <a:ext cx="4755292" cy="3048264"/>
          </a:xfrm>
          <a:prstGeom prst="rect">
            <a:avLst/>
          </a:prstGeom>
        </p:spPr>
      </p:pic>
      <p:sp>
        <p:nvSpPr>
          <p:cNvPr id="3" name="Slide Number Placeholder 2"/>
          <p:cNvSpPr>
            <a:spLocks noGrp="1"/>
          </p:cNvSpPr>
          <p:nvPr>
            <p:ph type="sldNum" sz="quarter" idx="12"/>
          </p:nvPr>
        </p:nvSpPr>
        <p:spPr/>
        <p:txBody>
          <a:bodyPr/>
          <a:lstStyle/>
          <a:p>
            <a:pPr>
              <a:defRPr/>
            </a:pPr>
            <a:fld id="{61C894BD-DCE2-4A96-A9AF-225BBEAC2A40}" type="slidenum">
              <a:rPr lang="en-US">
                <a:solidFill>
                  <a:prstClr val="black"/>
                </a:solidFill>
                <a:latin typeface="Lucida Sans Unicode"/>
              </a:rPr>
              <a:pPr>
                <a:defRPr/>
              </a:pPr>
              <a:t>58</a:t>
            </a:fld>
            <a:endParaRPr lang="en-US">
              <a:solidFill>
                <a:prstClr val="black"/>
              </a:solidFill>
              <a:latin typeface="Lucida Sans Unicode"/>
            </a:endParaRPr>
          </a:p>
        </p:txBody>
      </p:sp>
      <p:sp>
        <p:nvSpPr>
          <p:cNvPr id="4" name="Title 3"/>
          <p:cNvSpPr>
            <a:spLocks noGrp="1"/>
          </p:cNvSpPr>
          <p:nvPr>
            <p:ph type="title"/>
          </p:nvPr>
        </p:nvSpPr>
        <p:spPr>
          <a:xfrm>
            <a:off x="533400" y="0"/>
            <a:ext cx="9220200" cy="1143000"/>
          </a:xfrm>
        </p:spPr>
        <p:txBody>
          <a:bodyPr>
            <a:noAutofit/>
          </a:bodyPr>
          <a:lstStyle/>
          <a:p>
            <a:r>
              <a:rPr lang="en-US" sz="3200" dirty="0"/>
              <a:t>Nonroad Workgroup: 2016v1</a:t>
            </a:r>
          </a:p>
        </p:txBody>
      </p:sp>
      <p:sp>
        <p:nvSpPr>
          <p:cNvPr id="13" name="Content Placeholder 1">
            <a:extLst>
              <a:ext uri="{FF2B5EF4-FFF2-40B4-BE49-F238E27FC236}">
                <a16:creationId xmlns:a16="http://schemas.microsoft.com/office/drawing/2014/main" id="{07BD4F07-6821-4AB1-ADAB-CC5CF7C36FC3}"/>
              </a:ext>
            </a:extLst>
          </p:cNvPr>
          <p:cNvSpPr>
            <a:spLocks noGrp="1"/>
          </p:cNvSpPr>
          <p:nvPr>
            <p:ph idx="1"/>
          </p:nvPr>
        </p:nvSpPr>
        <p:spPr>
          <a:xfrm>
            <a:off x="6701375" y="1496356"/>
            <a:ext cx="4535328" cy="1905000"/>
          </a:xfrm>
        </p:spPr>
        <p:txBody>
          <a:bodyPr>
            <a:noAutofit/>
          </a:bodyPr>
          <a:lstStyle/>
          <a:p>
            <a:r>
              <a:rPr lang="en-US" sz="2000" dirty="0"/>
              <a:t>Declines in emissions from 2016 to 2028 are the result of equipment turnover </a:t>
            </a:r>
            <a:r>
              <a:rPr lang="en-US" sz="2000" dirty="0">
                <a:sym typeface="Wingdings" panose="05000000000000000000" pitchFamily="2" charset="2"/>
              </a:rPr>
              <a:t> newer, cleaner engines will dominate the market in future years</a:t>
            </a:r>
            <a:endParaRPr lang="en-US" sz="2000" dirty="0"/>
          </a:p>
        </p:txBody>
      </p:sp>
      <p:sp>
        <p:nvSpPr>
          <p:cNvPr id="14" name="Content Placeholder 1">
            <a:extLst>
              <a:ext uri="{FF2B5EF4-FFF2-40B4-BE49-F238E27FC236}">
                <a16:creationId xmlns:a16="http://schemas.microsoft.com/office/drawing/2014/main" id="{6E2C76F8-4FA2-4786-B085-26D5D5AB53D2}"/>
              </a:ext>
            </a:extLst>
          </p:cNvPr>
          <p:cNvSpPr txBox="1">
            <a:spLocks/>
          </p:cNvSpPr>
          <p:nvPr/>
        </p:nvSpPr>
        <p:spPr>
          <a:xfrm>
            <a:off x="359153" y="4100900"/>
            <a:ext cx="5697502" cy="2489610"/>
          </a:xfrm>
          <a:prstGeom prst="rect">
            <a:avLst/>
          </a:prstGeom>
          <a:solidFill>
            <a:schemeClr val="bg1"/>
          </a:solidFill>
        </p:spPr>
        <p:txBody>
          <a:bodyPr vert="horz">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r>
              <a:rPr lang="en-US" sz="2400" dirty="0"/>
              <a:t>Nonroad engine regulations driving emissions reductions</a:t>
            </a:r>
          </a:p>
          <a:p>
            <a:pPr lvl="1"/>
            <a:r>
              <a:rPr lang="en-US" sz="2000" dirty="0"/>
              <a:t>Tier 4 standards for nonroad diesel engines (starts in 2008)</a:t>
            </a:r>
          </a:p>
          <a:p>
            <a:pPr lvl="1"/>
            <a:r>
              <a:rPr lang="en-US" sz="2000" dirty="0"/>
              <a:t>Emission standards for new nonroad spark-ignition engines, equipment, and vessels (starts in 2010)</a:t>
            </a:r>
          </a:p>
          <a:p>
            <a:pPr lvl="1"/>
            <a:endParaRPr lang="en-US" sz="1600" dirty="0"/>
          </a:p>
        </p:txBody>
      </p:sp>
      <p:sp>
        <p:nvSpPr>
          <p:cNvPr id="11" name="TextBox 10">
            <a:extLst>
              <a:ext uri="{FF2B5EF4-FFF2-40B4-BE49-F238E27FC236}">
                <a16:creationId xmlns:a16="http://schemas.microsoft.com/office/drawing/2014/main" id="{C8AD90C4-E547-4C6A-A617-258252C685B9}"/>
              </a:ext>
            </a:extLst>
          </p:cNvPr>
          <p:cNvSpPr txBox="1"/>
          <p:nvPr/>
        </p:nvSpPr>
        <p:spPr>
          <a:xfrm>
            <a:off x="2238275" y="1575444"/>
            <a:ext cx="718466" cy="276999"/>
          </a:xfrm>
          <a:prstGeom prst="rect">
            <a:avLst/>
          </a:prstGeom>
          <a:noFill/>
        </p:spPr>
        <p:txBody>
          <a:bodyPr wrap="none" rtlCol="0">
            <a:spAutoFit/>
          </a:bodyPr>
          <a:lstStyle/>
          <a:p>
            <a:r>
              <a:rPr lang="en-US" sz="1200" b="1" dirty="0">
                <a:solidFill>
                  <a:srgbClr val="FF0000"/>
                </a:solidFill>
              </a:rPr>
              <a:t>-61.6%</a:t>
            </a:r>
          </a:p>
        </p:txBody>
      </p:sp>
      <p:sp>
        <p:nvSpPr>
          <p:cNvPr id="15" name="TextBox 14">
            <a:extLst>
              <a:ext uri="{FF2B5EF4-FFF2-40B4-BE49-F238E27FC236}">
                <a16:creationId xmlns:a16="http://schemas.microsoft.com/office/drawing/2014/main" id="{75871002-369F-45B5-952B-14D4F60CFD1A}"/>
              </a:ext>
            </a:extLst>
          </p:cNvPr>
          <p:cNvSpPr txBox="1"/>
          <p:nvPr/>
        </p:nvSpPr>
        <p:spPr>
          <a:xfrm>
            <a:off x="2780107" y="1708900"/>
            <a:ext cx="718466" cy="276999"/>
          </a:xfrm>
          <a:prstGeom prst="rect">
            <a:avLst/>
          </a:prstGeom>
          <a:noFill/>
        </p:spPr>
        <p:txBody>
          <a:bodyPr wrap="none" rtlCol="0">
            <a:spAutoFit/>
          </a:bodyPr>
          <a:lstStyle/>
          <a:p>
            <a:r>
              <a:rPr lang="en-US" sz="1200" b="1" dirty="0">
                <a:solidFill>
                  <a:srgbClr val="FF0000"/>
                </a:solidFill>
              </a:rPr>
              <a:t>-61.9%</a:t>
            </a:r>
          </a:p>
        </p:txBody>
      </p:sp>
      <p:sp>
        <p:nvSpPr>
          <p:cNvPr id="17" name="TextBox 16">
            <a:extLst>
              <a:ext uri="{FF2B5EF4-FFF2-40B4-BE49-F238E27FC236}">
                <a16:creationId xmlns:a16="http://schemas.microsoft.com/office/drawing/2014/main" id="{83F17384-D407-4B5C-B27C-12182B4D0615}"/>
              </a:ext>
            </a:extLst>
          </p:cNvPr>
          <p:cNvSpPr txBox="1"/>
          <p:nvPr/>
        </p:nvSpPr>
        <p:spPr>
          <a:xfrm>
            <a:off x="3306961" y="2729518"/>
            <a:ext cx="718466" cy="276999"/>
          </a:xfrm>
          <a:prstGeom prst="rect">
            <a:avLst/>
          </a:prstGeom>
          <a:noFill/>
        </p:spPr>
        <p:txBody>
          <a:bodyPr wrap="none" rtlCol="0">
            <a:spAutoFit/>
          </a:bodyPr>
          <a:lstStyle/>
          <a:p>
            <a:r>
              <a:rPr lang="en-US" sz="1200" b="1" dirty="0">
                <a:solidFill>
                  <a:srgbClr val="FF0000"/>
                </a:solidFill>
              </a:rPr>
              <a:t>-10.5%</a:t>
            </a:r>
          </a:p>
        </p:txBody>
      </p:sp>
      <p:sp>
        <p:nvSpPr>
          <p:cNvPr id="18" name="TextBox 17">
            <a:extLst>
              <a:ext uri="{FF2B5EF4-FFF2-40B4-BE49-F238E27FC236}">
                <a16:creationId xmlns:a16="http://schemas.microsoft.com/office/drawing/2014/main" id="{397E05F1-02CE-47D7-98A2-9E137C8B9688}"/>
              </a:ext>
            </a:extLst>
          </p:cNvPr>
          <p:cNvSpPr txBox="1"/>
          <p:nvPr/>
        </p:nvSpPr>
        <p:spPr>
          <a:xfrm>
            <a:off x="3848793" y="2729518"/>
            <a:ext cx="718466" cy="276999"/>
          </a:xfrm>
          <a:prstGeom prst="rect">
            <a:avLst/>
          </a:prstGeom>
          <a:noFill/>
        </p:spPr>
        <p:txBody>
          <a:bodyPr wrap="none" rtlCol="0">
            <a:spAutoFit/>
          </a:bodyPr>
          <a:lstStyle/>
          <a:p>
            <a:r>
              <a:rPr lang="en-US" sz="1200" b="1" dirty="0">
                <a:solidFill>
                  <a:srgbClr val="FF0000"/>
                </a:solidFill>
              </a:rPr>
              <a:t>-25.8%</a:t>
            </a:r>
          </a:p>
        </p:txBody>
      </p:sp>
      <p:sp>
        <p:nvSpPr>
          <p:cNvPr id="19" name="TextBox 18">
            <a:extLst>
              <a:ext uri="{FF2B5EF4-FFF2-40B4-BE49-F238E27FC236}">
                <a16:creationId xmlns:a16="http://schemas.microsoft.com/office/drawing/2014/main" id="{3BDEA330-695F-4B1D-9331-F3D968BA12A7}"/>
              </a:ext>
            </a:extLst>
          </p:cNvPr>
          <p:cNvSpPr txBox="1"/>
          <p:nvPr/>
        </p:nvSpPr>
        <p:spPr>
          <a:xfrm>
            <a:off x="4463794" y="2609840"/>
            <a:ext cx="620683" cy="276999"/>
          </a:xfrm>
          <a:prstGeom prst="rect">
            <a:avLst/>
          </a:prstGeom>
          <a:noFill/>
        </p:spPr>
        <p:txBody>
          <a:bodyPr wrap="none" rtlCol="0">
            <a:spAutoFit/>
          </a:bodyPr>
          <a:lstStyle/>
          <a:p>
            <a:r>
              <a:rPr lang="en-US" sz="1200" b="1" dirty="0">
                <a:solidFill>
                  <a:srgbClr val="FF0000"/>
                </a:solidFill>
              </a:rPr>
              <a:t>-9.2%</a:t>
            </a:r>
          </a:p>
        </p:txBody>
      </p:sp>
      <p:sp>
        <p:nvSpPr>
          <p:cNvPr id="21" name="TextBox 20">
            <a:extLst>
              <a:ext uri="{FF2B5EF4-FFF2-40B4-BE49-F238E27FC236}">
                <a16:creationId xmlns:a16="http://schemas.microsoft.com/office/drawing/2014/main" id="{8A9E83DA-83AB-48D1-A2BF-F508317D59E8}"/>
              </a:ext>
            </a:extLst>
          </p:cNvPr>
          <p:cNvSpPr txBox="1"/>
          <p:nvPr/>
        </p:nvSpPr>
        <p:spPr>
          <a:xfrm>
            <a:off x="4932456" y="2948455"/>
            <a:ext cx="750526" cy="276999"/>
          </a:xfrm>
          <a:prstGeom prst="rect">
            <a:avLst/>
          </a:prstGeom>
          <a:noFill/>
        </p:spPr>
        <p:txBody>
          <a:bodyPr wrap="none" rtlCol="0">
            <a:spAutoFit/>
          </a:bodyPr>
          <a:lstStyle/>
          <a:p>
            <a:r>
              <a:rPr lang="en-US" sz="1200" b="1" dirty="0">
                <a:solidFill>
                  <a:srgbClr val="FF0000"/>
                </a:solidFill>
              </a:rPr>
              <a:t>+21.5%</a:t>
            </a:r>
          </a:p>
        </p:txBody>
      </p:sp>
      <p:sp>
        <p:nvSpPr>
          <p:cNvPr id="22" name="TextBox 21">
            <a:extLst>
              <a:ext uri="{FF2B5EF4-FFF2-40B4-BE49-F238E27FC236}">
                <a16:creationId xmlns:a16="http://schemas.microsoft.com/office/drawing/2014/main" id="{5D167520-80BB-434E-8A48-59F95639A06F}"/>
              </a:ext>
            </a:extLst>
          </p:cNvPr>
          <p:cNvSpPr txBox="1"/>
          <p:nvPr/>
        </p:nvSpPr>
        <p:spPr>
          <a:xfrm>
            <a:off x="5476130" y="2564887"/>
            <a:ext cx="718466" cy="276999"/>
          </a:xfrm>
          <a:prstGeom prst="rect">
            <a:avLst/>
          </a:prstGeom>
          <a:noFill/>
        </p:spPr>
        <p:txBody>
          <a:bodyPr wrap="none" rtlCol="0">
            <a:spAutoFit/>
          </a:bodyPr>
          <a:lstStyle/>
          <a:p>
            <a:r>
              <a:rPr lang="en-US" sz="1200" b="1" dirty="0">
                <a:solidFill>
                  <a:srgbClr val="FF0000"/>
                </a:solidFill>
              </a:rPr>
              <a:t>-13.6%</a:t>
            </a:r>
          </a:p>
        </p:txBody>
      </p:sp>
      <p:sp>
        <p:nvSpPr>
          <p:cNvPr id="23" name="TextBox 22">
            <a:extLst>
              <a:ext uri="{FF2B5EF4-FFF2-40B4-BE49-F238E27FC236}">
                <a16:creationId xmlns:a16="http://schemas.microsoft.com/office/drawing/2014/main" id="{6BEBB1FC-8307-4592-A659-16990225D8ED}"/>
              </a:ext>
            </a:extLst>
          </p:cNvPr>
          <p:cNvSpPr txBox="1"/>
          <p:nvPr/>
        </p:nvSpPr>
        <p:spPr>
          <a:xfrm>
            <a:off x="6629400" y="4217196"/>
            <a:ext cx="718466" cy="276999"/>
          </a:xfrm>
          <a:prstGeom prst="rect">
            <a:avLst/>
          </a:prstGeom>
          <a:noFill/>
        </p:spPr>
        <p:txBody>
          <a:bodyPr wrap="none" rtlCol="0">
            <a:spAutoFit/>
          </a:bodyPr>
          <a:lstStyle/>
          <a:p>
            <a:r>
              <a:rPr lang="en-US" sz="1200" b="1" dirty="0">
                <a:solidFill>
                  <a:srgbClr val="FF0000"/>
                </a:solidFill>
              </a:rPr>
              <a:t>-70.6%</a:t>
            </a:r>
          </a:p>
        </p:txBody>
      </p:sp>
      <p:sp>
        <p:nvSpPr>
          <p:cNvPr id="24" name="TextBox 23">
            <a:extLst>
              <a:ext uri="{FF2B5EF4-FFF2-40B4-BE49-F238E27FC236}">
                <a16:creationId xmlns:a16="http://schemas.microsoft.com/office/drawing/2014/main" id="{A8D26041-BC11-455C-8527-D32B331A9215}"/>
              </a:ext>
            </a:extLst>
          </p:cNvPr>
          <p:cNvSpPr txBox="1"/>
          <p:nvPr/>
        </p:nvSpPr>
        <p:spPr>
          <a:xfrm>
            <a:off x="7202147" y="4184923"/>
            <a:ext cx="718466" cy="276999"/>
          </a:xfrm>
          <a:prstGeom prst="rect">
            <a:avLst/>
          </a:prstGeom>
          <a:noFill/>
        </p:spPr>
        <p:txBody>
          <a:bodyPr wrap="none" rtlCol="0">
            <a:spAutoFit/>
          </a:bodyPr>
          <a:lstStyle/>
          <a:p>
            <a:r>
              <a:rPr lang="en-US" sz="1200" b="1" dirty="0">
                <a:solidFill>
                  <a:srgbClr val="FF0000"/>
                </a:solidFill>
              </a:rPr>
              <a:t>-68.8%</a:t>
            </a:r>
          </a:p>
        </p:txBody>
      </p:sp>
      <p:sp>
        <p:nvSpPr>
          <p:cNvPr id="25" name="TextBox 24">
            <a:extLst>
              <a:ext uri="{FF2B5EF4-FFF2-40B4-BE49-F238E27FC236}">
                <a16:creationId xmlns:a16="http://schemas.microsoft.com/office/drawing/2014/main" id="{BF6333BB-BD63-4323-8DFB-3F87D8BE767B}"/>
              </a:ext>
            </a:extLst>
          </p:cNvPr>
          <p:cNvSpPr txBox="1"/>
          <p:nvPr/>
        </p:nvSpPr>
        <p:spPr>
          <a:xfrm>
            <a:off x="7754517" y="4461922"/>
            <a:ext cx="652743" cy="276999"/>
          </a:xfrm>
          <a:prstGeom prst="rect">
            <a:avLst/>
          </a:prstGeom>
          <a:noFill/>
        </p:spPr>
        <p:txBody>
          <a:bodyPr wrap="none" rtlCol="0">
            <a:spAutoFit/>
          </a:bodyPr>
          <a:lstStyle/>
          <a:p>
            <a:r>
              <a:rPr lang="en-US" sz="1200" b="1" dirty="0">
                <a:solidFill>
                  <a:srgbClr val="FF0000"/>
                </a:solidFill>
              </a:rPr>
              <a:t>+5.0%</a:t>
            </a:r>
          </a:p>
        </p:txBody>
      </p:sp>
      <p:sp>
        <p:nvSpPr>
          <p:cNvPr id="26" name="TextBox 25">
            <a:extLst>
              <a:ext uri="{FF2B5EF4-FFF2-40B4-BE49-F238E27FC236}">
                <a16:creationId xmlns:a16="http://schemas.microsoft.com/office/drawing/2014/main" id="{0697A081-EF51-42C9-B441-344D2D12A0B1}"/>
              </a:ext>
            </a:extLst>
          </p:cNvPr>
          <p:cNvSpPr txBox="1"/>
          <p:nvPr/>
        </p:nvSpPr>
        <p:spPr>
          <a:xfrm>
            <a:off x="8290354" y="5169696"/>
            <a:ext cx="718466" cy="276999"/>
          </a:xfrm>
          <a:prstGeom prst="rect">
            <a:avLst/>
          </a:prstGeom>
          <a:noFill/>
        </p:spPr>
        <p:txBody>
          <a:bodyPr wrap="none" rtlCol="0">
            <a:spAutoFit/>
          </a:bodyPr>
          <a:lstStyle/>
          <a:p>
            <a:r>
              <a:rPr lang="en-US" sz="1200" b="1" dirty="0">
                <a:solidFill>
                  <a:srgbClr val="FF0000"/>
                </a:solidFill>
              </a:rPr>
              <a:t>-30.2%</a:t>
            </a:r>
          </a:p>
        </p:txBody>
      </p:sp>
      <p:sp>
        <p:nvSpPr>
          <p:cNvPr id="27" name="TextBox 26">
            <a:extLst>
              <a:ext uri="{FF2B5EF4-FFF2-40B4-BE49-F238E27FC236}">
                <a16:creationId xmlns:a16="http://schemas.microsoft.com/office/drawing/2014/main" id="{94E68000-59D4-4F72-A429-4553D7D0AAEE}"/>
              </a:ext>
            </a:extLst>
          </p:cNvPr>
          <p:cNvSpPr txBox="1"/>
          <p:nvPr/>
        </p:nvSpPr>
        <p:spPr>
          <a:xfrm>
            <a:off x="8784687" y="5243665"/>
            <a:ext cx="718466" cy="276999"/>
          </a:xfrm>
          <a:prstGeom prst="rect">
            <a:avLst/>
          </a:prstGeom>
          <a:noFill/>
        </p:spPr>
        <p:txBody>
          <a:bodyPr wrap="none" rtlCol="0">
            <a:spAutoFit/>
          </a:bodyPr>
          <a:lstStyle/>
          <a:p>
            <a:r>
              <a:rPr lang="en-US" sz="1200" b="1" dirty="0">
                <a:solidFill>
                  <a:srgbClr val="FF0000"/>
                </a:solidFill>
              </a:rPr>
              <a:t>-37.9%</a:t>
            </a:r>
          </a:p>
        </p:txBody>
      </p:sp>
      <p:sp>
        <p:nvSpPr>
          <p:cNvPr id="28" name="TextBox 27">
            <a:extLst>
              <a:ext uri="{FF2B5EF4-FFF2-40B4-BE49-F238E27FC236}">
                <a16:creationId xmlns:a16="http://schemas.microsoft.com/office/drawing/2014/main" id="{5CD3595E-610B-4382-8C53-9D32A63927FE}"/>
              </a:ext>
            </a:extLst>
          </p:cNvPr>
          <p:cNvSpPr txBox="1"/>
          <p:nvPr/>
        </p:nvSpPr>
        <p:spPr>
          <a:xfrm>
            <a:off x="9340412" y="5169696"/>
            <a:ext cx="718466" cy="276999"/>
          </a:xfrm>
          <a:prstGeom prst="rect">
            <a:avLst/>
          </a:prstGeom>
          <a:noFill/>
        </p:spPr>
        <p:txBody>
          <a:bodyPr wrap="none" rtlCol="0">
            <a:spAutoFit/>
          </a:bodyPr>
          <a:lstStyle/>
          <a:p>
            <a:r>
              <a:rPr lang="en-US" sz="1200" b="1" dirty="0">
                <a:solidFill>
                  <a:srgbClr val="FF0000"/>
                </a:solidFill>
              </a:rPr>
              <a:t>-30.4%</a:t>
            </a:r>
          </a:p>
        </p:txBody>
      </p:sp>
      <p:sp>
        <p:nvSpPr>
          <p:cNvPr id="29" name="TextBox 28">
            <a:extLst>
              <a:ext uri="{FF2B5EF4-FFF2-40B4-BE49-F238E27FC236}">
                <a16:creationId xmlns:a16="http://schemas.microsoft.com/office/drawing/2014/main" id="{70A99E98-FDE7-410B-A77B-0F50B4804904}"/>
              </a:ext>
            </a:extLst>
          </p:cNvPr>
          <p:cNvSpPr txBox="1"/>
          <p:nvPr/>
        </p:nvSpPr>
        <p:spPr>
          <a:xfrm>
            <a:off x="9899703" y="5169696"/>
            <a:ext cx="718466" cy="276999"/>
          </a:xfrm>
          <a:prstGeom prst="rect">
            <a:avLst/>
          </a:prstGeom>
          <a:noFill/>
        </p:spPr>
        <p:txBody>
          <a:bodyPr wrap="none" rtlCol="0">
            <a:spAutoFit/>
          </a:bodyPr>
          <a:lstStyle/>
          <a:p>
            <a:r>
              <a:rPr lang="en-US" sz="1200" b="1" dirty="0">
                <a:solidFill>
                  <a:srgbClr val="FF0000"/>
                </a:solidFill>
              </a:rPr>
              <a:t>-59.2%</a:t>
            </a:r>
          </a:p>
        </p:txBody>
      </p:sp>
    </p:spTree>
    <p:extLst>
      <p:ext uri="{BB962C8B-B14F-4D97-AF65-F5344CB8AC3E}">
        <p14:creationId xmlns:p14="http://schemas.microsoft.com/office/powerpoint/2010/main" val="41518283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61C894BD-DCE2-4A96-A9AF-225BBEAC2A40}" type="slidenum">
              <a:rPr lang="en-US">
                <a:solidFill>
                  <a:prstClr val="black"/>
                </a:solidFill>
                <a:latin typeface="Lucida Sans Unicode"/>
              </a:rPr>
              <a:pPr>
                <a:defRPr/>
              </a:pPr>
              <a:t>59</a:t>
            </a:fld>
            <a:endParaRPr lang="en-US">
              <a:solidFill>
                <a:prstClr val="black"/>
              </a:solidFill>
              <a:latin typeface="Lucida Sans Unicode"/>
            </a:endParaRPr>
          </a:p>
        </p:txBody>
      </p:sp>
      <p:sp>
        <p:nvSpPr>
          <p:cNvPr id="5" name="Content Placeholder 1">
            <a:extLst>
              <a:ext uri="{FF2B5EF4-FFF2-40B4-BE49-F238E27FC236}">
                <a16:creationId xmlns:a16="http://schemas.microsoft.com/office/drawing/2014/main" id="{D533E3B1-F7A1-46E5-80FA-344D9BB133F8}"/>
              </a:ext>
            </a:extLst>
          </p:cNvPr>
          <p:cNvSpPr txBox="1">
            <a:spLocks/>
          </p:cNvSpPr>
          <p:nvPr/>
        </p:nvSpPr>
        <p:spPr>
          <a:xfrm>
            <a:off x="1676400" y="1295400"/>
            <a:ext cx="8991600" cy="4953000"/>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endParaRPr lang="en-US" sz="2400" b="1" dirty="0"/>
          </a:p>
          <a:p>
            <a:endParaRPr lang="en-US" sz="2400" b="1" dirty="0"/>
          </a:p>
          <a:p>
            <a:endParaRPr lang="en-US" sz="2400" b="1" dirty="0"/>
          </a:p>
          <a:p>
            <a:endParaRPr lang="en-US" sz="2400" b="1" dirty="0"/>
          </a:p>
          <a:p>
            <a:endParaRPr lang="en-US" sz="2400" b="1" dirty="0"/>
          </a:p>
          <a:p>
            <a:endParaRPr lang="en-US" sz="2400" b="1" dirty="0"/>
          </a:p>
          <a:p>
            <a:endParaRPr lang="en-US" sz="2400" b="1" dirty="0"/>
          </a:p>
          <a:p>
            <a:pPr marL="109728" indent="0">
              <a:buNone/>
            </a:pPr>
            <a:endParaRPr lang="en-US" sz="2400" b="1" dirty="0"/>
          </a:p>
        </p:txBody>
      </p:sp>
      <p:sp>
        <p:nvSpPr>
          <p:cNvPr id="9" name="Title 3">
            <a:extLst>
              <a:ext uri="{FF2B5EF4-FFF2-40B4-BE49-F238E27FC236}">
                <a16:creationId xmlns:a16="http://schemas.microsoft.com/office/drawing/2014/main" id="{DFB67B27-4AF5-400F-BF63-A8F30445CCB1}"/>
              </a:ext>
            </a:extLst>
          </p:cNvPr>
          <p:cNvSpPr>
            <a:spLocks noGrp="1"/>
          </p:cNvSpPr>
          <p:nvPr>
            <p:ph type="title"/>
          </p:nvPr>
        </p:nvSpPr>
        <p:spPr>
          <a:xfrm>
            <a:off x="1524000" y="0"/>
            <a:ext cx="8229600" cy="1143000"/>
          </a:xfrm>
        </p:spPr>
        <p:txBody>
          <a:bodyPr>
            <a:noAutofit/>
          </a:bodyPr>
          <a:lstStyle/>
          <a:p>
            <a:r>
              <a:rPr lang="en-US" sz="3200" dirty="0"/>
              <a:t>Nonroad % Differences: 2028-2016v1</a:t>
            </a:r>
          </a:p>
        </p:txBody>
      </p:sp>
      <p:pic>
        <p:nvPicPr>
          <p:cNvPr id="6" name="Picture 5">
            <a:extLst>
              <a:ext uri="{FF2B5EF4-FFF2-40B4-BE49-F238E27FC236}">
                <a16:creationId xmlns:a16="http://schemas.microsoft.com/office/drawing/2014/main" id="{1C6FDCDA-52E9-4724-AF7F-CA190F4197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3986048"/>
            <a:ext cx="5506162" cy="2871953"/>
          </a:xfrm>
          <a:prstGeom prst="rect">
            <a:avLst/>
          </a:prstGeom>
        </p:spPr>
      </p:pic>
      <p:pic>
        <p:nvPicPr>
          <p:cNvPr id="7" name="Picture 6">
            <a:extLst>
              <a:ext uri="{FF2B5EF4-FFF2-40B4-BE49-F238E27FC236}">
                <a16:creationId xmlns:a16="http://schemas.microsoft.com/office/drawing/2014/main" id="{A36B4373-3D45-4C74-AD72-791BBB124F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990601"/>
            <a:ext cx="5506162" cy="2871953"/>
          </a:xfrm>
          <a:prstGeom prst="rect">
            <a:avLst/>
          </a:prstGeom>
        </p:spPr>
      </p:pic>
      <p:graphicFrame>
        <p:nvGraphicFramePr>
          <p:cNvPr id="8" name="Table 7">
            <a:extLst>
              <a:ext uri="{FF2B5EF4-FFF2-40B4-BE49-F238E27FC236}">
                <a16:creationId xmlns:a16="http://schemas.microsoft.com/office/drawing/2014/main" id="{A4657E5C-53D8-4ED6-A936-9294CC84EF6D}"/>
              </a:ext>
            </a:extLst>
          </p:cNvPr>
          <p:cNvGraphicFramePr>
            <a:graphicFrameLocks noGrp="1"/>
          </p:cNvGraphicFramePr>
          <p:nvPr>
            <p:extLst/>
          </p:nvPr>
        </p:nvGraphicFramePr>
        <p:xfrm>
          <a:off x="7356134" y="2807734"/>
          <a:ext cx="2985895" cy="2834640"/>
        </p:xfrm>
        <a:graphic>
          <a:graphicData uri="http://schemas.openxmlformats.org/drawingml/2006/table">
            <a:tbl>
              <a:tblPr bandRow="1">
                <a:tableStyleId>{073A0DAA-6AF3-43AB-8588-CEC1D06C72B9}</a:tableStyleId>
              </a:tblPr>
              <a:tblGrid>
                <a:gridCol w="1102067">
                  <a:extLst>
                    <a:ext uri="{9D8B030D-6E8A-4147-A177-3AD203B41FA5}">
                      <a16:colId xmlns:a16="http://schemas.microsoft.com/office/drawing/2014/main" val="3606267041"/>
                    </a:ext>
                  </a:extLst>
                </a:gridCol>
                <a:gridCol w="1883828">
                  <a:extLst>
                    <a:ext uri="{9D8B030D-6E8A-4147-A177-3AD203B41FA5}">
                      <a16:colId xmlns:a16="http://schemas.microsoft.com/office/drawing/2014/main" val="340615530"/>
                    </a:ext>
                  </a:extLst>
                </a:gridCol>
              </a:tblGrid>
              <a:tr h="392688">
                <a:tc>
                  <a:txBody>
                    <a:bodyPr/>
                    <a:lstStyle/>
                    <a:p>
                      <a:pPr algn="ctr"/>
                      <a:r>
                        <a:rPr lang="en-US" sz="1800" b="1" dirty="0">
                          <a:latin typeface="Calibri" panose="020F0502020204030204" pitchFamily="34" charset="0"/>
                          <a:cs typeface="Calibri" panose="020F0502020204030204" pitchFamily="34" charset="0"/>
                        </a:rPr>
                        <a:t>Pollutant</a:t>
                      </a:r>
                    </a:p>
                  </a:txBody>
                  <a:tcPr anchor="ctr"/>
                </a:tc>
                <a:tc>
                  <a:txBody>
                    <a:bodyPr/>
                    <a:lstStyle/>
                    <a:p>
                      <a:pPr algn="ctr"/>
                      <a:r>
                        <a:rPr lang="en-US" sz="1800" b="1" dirty="0">
                          <a:latin typeface="Calibri" panose="020F0502020204030204" pitchFamily="34" charset="0"/>
                          <a:cs typeface="Calibri" panose="020F0502020204030204" pitchFamily="34" charset="0"/>
                        </a:rPr>
                        <a:t>% difference </a:t>
                      </a:r>
                    </a:p>
                    <a:p>
                      <a:pPr algn="ctr"/>
                      <a:r>
                        <a:rPr lang="en-US" sz="1800" b="1" dirty="0">
                          <a:latin typeface="Calibri" panose="020F0502020204030204" pitchFamily="34" charset="0"/>
                          <a:cs typeface="Calibri" panose="020F0502020204030204" pitchFamily="34" charset="0"/>
                        </a:rPr>
                        <a:t>(2028-2016)</a:t>
                      </a:r>
                    </a:p>
                  </a:txBody>
                  <a:tcPr anchor="ctr"/>
                </a:tc>
                <a:extLst>
                  <a:ext uri="{0D108BD9-81ED-4DB2-BD59-A6C34878D82A}">
                    <a16:rowId xmlns:a16="http://schemas.microsoft.com/office/drawing/2014/main" val="835109502"/>
                  </a:ext>
                </a:extLst>
              </a:tr>
              <a:tr h="297510">
                <a:tc>
                  <a:txBody>
                    <a:bodyPr/>
                    <a:lstStyle/>
                    <a:p>
                      <a:pPr algn="ctr"/>
                      <a:r>
                        <a:rPr lang="en-US" sz="1800" dirty="0">
                          <a:latin typeface="Calibri" panose="020F0502020204030204" pitchFamily="34" charset="0"/>
                          <a:cs typeface="Calibri" panose="020F0502020204030204" pitchFamily="34" charset="0"/>
                        </a:rPr>
                        <a:t>NO</a:t>
                      </a:r>
                      <a:r>
                        <a:rPr lang="en-US" sz="1800" baseline="-25000" dirty="0">
                          <a:latin typeface="Calibri" panose="020F0502020204030204" pitchFamily="34" charset="0"/>
                          <a:cs typeface="Calibri" panose="020F0502020204030204" pitchFamily="34" charset="0"/>
                        </a:rPr>
                        <a:t>x</a:t>
                      </a:r>
                    </a:p>
                  </a:txBody>
                  <a:tcPr/>
                </a:tc>
                <a:tc>
                  <a:txBody>
                    <a:bodyPr/>
                    <a:lstStyle/>
                    <a:p>
                      <a:pPr algn="ctr"/>
                      <a:r>
                        <a:rPr lang="en-US" sz="1800" dirty="0">
                          <a:latin typeface="Calibri" panose="020F0502020204030204" pitchFamily="34" charset="0"/>
                          <a:cs typeface="Calibri" panose="020F0502020204030204" pitchFamily="34" charset="0"/>
                        </a:rPr>
                        <a:t>-44.8%</a:t>
                      </a:r>
                    </a:p>
                  </a:txBody>
                  <a:tcPr/>
                </a:tc>
                <a:extLst>
                  <a:ext uri="{0D108BD9-81ED-4DB2-BD59-A6C34878D82A}">
                    <a16:rowId xmlns:a16="http://schemas.microsoft.com/office/drawing/2014/main" val="2163766047"/>
                  </a:ext>
                </a:extLst>
              </a:tr>
              <a:tr h="297510">
                <a:tc>
                  <a:txBody>
                    <a:bodyPr/>
                    <a:lstStyle/>
                    <a:p>
                      <a:pPr algn="ctr"/>
                      <a:r>
                        <a:rPr lang="en-US" sz="1800" dirty="0">
                          <a:latin typeface="Calibri" panose="020F0502020204030204" pitchFamily="34" charset="0"/>
                          <a:cs typeface="Calibri" panose="020F0502020204030204" pitchFamily="34" charset="0"/>
                        </a:rPr>
                        <a:t>VOC</a:t>
                      </a:r>
                    </a:p>
                  </a:txBody>
                  <a:tcPr/>
                </a:tc>
                <a:tc>
                  <a:txBody>
                    <a:bodyPr/>
                    <a:lstStyle/>
                    <a:p>
                      <a:pPr algn="ctr"/>
                      <a:r>
                        <a:rPr lang="en-US" sz="1800" dirty="0">
                          <a:latin typeface="Calibri" panose="020F0502020204030204" pitchFamily="34" charset="0"/>
                          <a:cs typeface="Calibri" panose="020F0502020204030204" pitchFamily="34" charset="0"/>
                        </a:rPr>
                        <a:t>-28.9%</a:t>
                      </a:r>
                    </a:p>
                  </a:txBody>
                  <a:tcPr/>
                </a:tc>
                <a:extLst>
                  <a:ext uri="{0D108BD9-81ED-4DB2-BD59-A6C34878D82A}">
                    <a16:rowId xmlns:a16="http://schemas.microsoft.com/office/drawing/2014/main" val="2118002984"/>
                  </a:ext>
                </a:extLst>
              </a:tr>
              <a:tr h="297510">
                <a:tc>
                  <a:txBody>
                    <a:bodyPr/>
                    <a:lstStyle/>
                    <a:p>
                      <a:pPr algn="ctr"/>
                      <a:r>
                        <a:rPr lang="en-US" sz="1800" dirty="0">
                          <a:latin typeface="Calibri" panose="020F0502020204030204" pitchFamily="34" charset="0"/>
                          <a:cs typeface="Calibri" panose="020F0502020204030204" pitchFamily="34" charset="0"/>
                        </a:rPr>
                        <a:t>PM</a:t>
                      </a:r>
                      <a:r>
                        <a:rPr lang="en-US" sz="1800" baseline="-25000" dirty="0">
                          <a:latin typeface="Calibri" panose="020F0502020204030204" pitchFamily="34" charset="0"/>
                          <a:cs typeface="Calibri" panose="020F0502020204030204" pitchFamily="34" charset="0"/>
                        </a:rPr>
                        <a:t>2.5</a:t>
                      </a:r>
                    </a:p>
                  </a:txBody>
                  <a:tcPr/>
                </a:tc>
                <a:tc>
                  <a:txBody>
                    <a:bodyPr/>
                    <a:lstStyle/>
                    <a:p>
                      <a:pPr algn="ctr"/>
                      <a:r>
                        <a:rPr lang="en-US" sz="1800" dirty="0">
                          <a:latin typeface="Calibri" panose="020F0502020204030204" pitchFamily="34" charset="0"/>
                          <a:cs typeface="Calibri" panose="020F0502020204030204" pitchFamily="34" charset="0"/>
                        </a:rPr>
                        <a:t>-47.1%</a:t>
                      </a:r>
                    </a:p>
                  </a:txBody>
                  <a:tcPr/>
                </a:tc>
                <a:extLst>
                  <a:ext uri="{0D108BD9-81ED-4DB2-BD59-A6C34878D82A}">
                    <a16:rowId xmlns:a16="http://schemas.microsoft.com/office/drawing/2014/main" val="2797124107"/>
                  </a:ext>
                </a:extLst>
              </a:tr>
              <a:tr h="0">
                <a:tc>
                  <a:txBody>
                    <a:bodyPr/>
                    <a:lstStyle/>
                    <a:p>
                      <a:pPr algn="ctr"/>
                      <a:r>
                        <a:rPr lang="en-US" sz="1800" baseline="0" dirty="0">
                          <a:latin typeface="Calibri" panose="020F0502020204030204" pitchFamily="34" charset="0"/>
                          <a:cs typeface="Calibri" panose="020F0502020204030204" pitchFamily="34" charset="0"/>
                        </a:rPr>
                        <a:t>PM</a:t>
                      </a:r>
                      <a:r>
                        <a:rPr lang="en-US" sz="1800" baseline="-25000" dirty="0">
                          <a:latin typeface="Calibri" panose="020F0502020204030204" pitchFamily="34" charset="0"/>
                          <a:cs typeface="Calibri" panose="020F0502020204030204" pitchFamily="34" charset="0"/>
                        </a:rPr>
                        <a:t>10</a:t>
                      </a:r>
                    </a:p>
                  </a:txBody>
                  <a:tcPr/>
                </a:tc>
                <a:tc>
                  <a:txBody>
                    <a:bodyPr/>
                    <a:lstStyle/>
                    <a:p>
                      <a:pPr algn="ctr"/>
                      <a:r>
                        <a:rPr lang="en-US" sz="1800" dirty="0">
                          <a:latin typeface="Calibri" panose="020F0502020204030204" pitchFamily="34" charset="0"/>
                          <a:cs typeface="Calibri" panose="020F0502020204030204" pitchFamily="34" charset="0"/>
                        </a:rPr>
                        <a:t>-46.3%</a:t>
                      </a:r>
                    </a:p>
                  </a:txBody>
                  <a:tcPr/>
                </a:tc>
                <a:extLst>
                  <a:ext uri="{0D108BD9-81ED-4DB2-BD59-A6C34878D82A}">
                    <a16:rowId xmlns:a16="http://schemas.microsoft.com/office/drawing/2014/main" val="3113160741"/>
                  </a:ext>
                </a:extLst>
              </a:tr>
              <a:tr h="0">
                <a:tc>
                  <a:txBody>
                    <a:bodyPr/>
                    <a:lstStyle/>
                    <a:p>
                      <a:pPr algn="ctr"/>
                      <a:r>
                        <a:rPr lang="en-US" sz="1800" dirty="0">
                          <a:latin typeface="Calibri" panose="020F0502020204030204" pitchFamily="34" charset="0"/>
                          <a:cs typeface="Calibri" panose="020F0502020204030204" pitchFamily="34" charset="0"/>
                        </a:rPr>
                        <a:t>SO</a:t>
                      </a:r>
                      <a:r>
                        <a:rPr lang="en-US" sz="1800" baseline="-25000" dirty="0">
                          <a:latin typeface="Calibri" panose="020F0502020204030204" pitchFamily="34" charset="0"/>
                          <a:cs typeface="Calibri" panose="020F0502020204030204" pitchFamily="34" charset="0"/>
                        </a:rPr>
                        <a:t>2</a:t>
                      </a:r>
                    </a:p>
                  </a:txBody>
                  <a:tcPr/>
                </a:tc>
                <a:tc>
                  <a:txBody>
                    <a:bodyPr/>
                    <a:lstStyle/>
                    <a:p>
                      <a:pPr algn="ctr"/>
                      <a:r>
                        <a:rPr lang="en-US" sz="1800" dirty="0">
                          <a:latin typeface="Calibri" panose="020F0502020204030204" pitchFamily="34" charset="0"/>
                          <a:cs typeface="Calibri" panose="020F0502020204030204" pitchFamily="34" charset="0"/>
                        </a:rPr>
                        <a:t>-27.7%</a:t>
                      </a:r>
                    </a:p>
                  </a:txBody>
                  <a:tcPr/>
                </a:tc>
                <a:extLst>
                  <a:ext uri="{0D108BD9-81ED-4DB2-BD59-A6C34878D82A}">
                    <a16:rowId xmlns:a16="http://schemas.microsoft.com/office/drawing/2014/main" val="3455647600"/>
                  </a:ext>
                </a:extLst>
              </a:tr>
              <a:tr h="300746">
                <a:tc>
                  <a:txBody>
                    <a:bodyPr/>
                    <a:lstStyle/>
                    <a:p>
                      <a:pPr algn="ctr"/>
                      <a:r>
                        <a:rPr lang="en-US" sz="1800" dirty="0">
                          <a:latin typeface="Calibri" panose="020F0502020204030204" pitchFamily="34" charset="0"/>
                          <a:cs typeface="Calibri" panose="020F0502020204030204" pitchFamily="34" charset="0"/>
                        </a:rPr>
                        <a:t>CO</a:t>
                      </a:r>
                    </a:p>
                  </a:txBody>
                  <a:tcPr/>
                </a:tc>
                <a:tc>
                  <a:txBody>
                    <a:bodyPr/>
                    <a:lstStyle/>
                    <a:p>
                      <a:pPr algn="ctr"/>
                      <a:r>
                        <a:rPr lang="en-US" sz="1800" dirty="0">
                          <a:latin typeface="Calibri" panose="020F0502020204030204" pitchFamily="34" charset="0"/>
                          <a:cs typeface="Calibri" panose="020F0502020204030204" pitchFamily="34" charset="0"/>
                        </a:rPr>
                        <a:t>+2.9%</a:t>
                      </a:r>
                    </a:p>
                  </a:txBody>
                  <a:tcPr/>
                </a:tc>
                <a:extLst>
                  <a:ext uri="{0D108BD9-81ED-4DB2-BD59-A6C34878D82A}">
                    <a16:rowId xmlns:a16="http://schemas.microsoft.com/office/drawing/2014/main" val="4254844763"/>
                  </a:ext>
                </a:extLst>
              </a:tr>
            </a:tbl>
          </a:graphicData>
        </a:graphic>
      </p:graphicFrame>
      <p:sp>
        <p:nvSpPr>
          <p:cNvPr id="10" name="TextBox 9">
            <a:extLst>
              <a:ext uri="{FF2B5EF4-FFF2-40B4-BE49-F238E27FC236}">
                <a16:creationId xmlns:a16="http://schemas.microsoft.com/office/drawing/2014/main" id="{7261AB88-ADD5-47C5-B7BF-E48D519F4CAB}"/>
              </a:ext>
            </a:extLst>
          </p:cNvPr>
          <p:cNvSpPr txBox="1"/>
          <p:nvPr/>
        </p:nvSpPr>
        <p:spPr>
          <a:xfrm>
            <a:off x="7356132" y="2316780"/>
            <a:ext cx="2985894" cy="338554"/>
          </a:xfrm>
          <a:prstGeom prst="rect">
            <a:avLst/>
          </a:prstGeom>
          <a:noFill/>
          <a:ln w="25400">
            <a:solidFill>
              <a:schemeClr val="tx1"/>
            </a:solidFill>
          </a:ln>
        </p:spPr>
        <p:txBody>
          <a:bodyPr wrap="square" rtlCol="0">
            <a:spAutoFit/>
          </a:bodyPr>
          <a:lstStyle/>
          <a:p>
            <a:pPr algn="ctr"/>
            <a:r>
              <a:rPr lang="en-US" sz="1600" b="1" dirty="0">
                <a:latin typeface="Calibri" panose="020F0502020204030204" pitchFamily="34" charset="0"/>
                <a:cs typeface="Calibri" panose="020F0502020204030204" pitchFamily="34" charset="0"/>
              </a:rPr>
              <a:t>National Summary</a:t>
            </a:r>
          </a:p>
        </p:txBody>
      </p:sp>
      <p:sp>
        <p:nvSpPr>
          <p:cNvPr id="12" name="TextBox 11">
            <a:extLst>
              <a:ext uri="{FF2B5EF4-FFF2-40B4-BE49-F238E27FC236}">
                <a16:creationId xmlns:a16="http://schemas.microsoft.com/office/drawing/2014/main" id="{E1D93366-924E-774F-B444-4ECFF6D44D63}"/>
              </a:ext>
            </a:extLst>
          </p:cNvPr>
          <p:cNvSpPr txBox="1"/>
          <p:nvPr/>
        </p:nvSpPr>
        <p:spPr>
          <a:xfrm>
            <a:off x="1828800" y="3042092"/>
            <a:ext cx="1066800" cy="369332"/>
          </a:xfrm>
          <a:prstGeom prst="rect">
            <a:avLst/>
          </a:prstGeom>
          <a:noFill/>
        </p:spPr>
        <p:txBody>
          <a:bodyPr wrap="square" rtlCol="0">
            <a:spAutoFit/>
          </a:bodyPr>
          <a:lstStyle/>
          <a:p>
            <a:r>
              <a:rPr lang="en-US" dirty="0"/>
              <a:t>PM</a:t>
            </a:r>
            <a:r>
              <a:rPr lang="en-US" baseline="-25000" dirty="0"/>
              <a:t>2.5</a:t>
            </a:r>
          </a:p>
        </p:txBody>
      </p:sp>
      <p:sp>
        <p:nvSpPr>
          <p:cNvPr id="13" name="TextBox 12">
            <a:extLst>
              <a:ext uri="{FF2B5EF4-FFF2-40B4-BE49-F238E27FC236}">
                <a16:creationId xmlns:a16="http://schemas.microsoft.com/office/drawing/2014/main" id="{A624E765-D1AC-FC4D-AEBF-15D942A09486}"/>
              </a:ext>
            </a:extLst>
          </p:cNvPr>
          <p:cNvSpPr txBox="1"/>
          <p:nvPr/>
        </p:nvSpPr>
        <p:spPr>
          <a:xfrm>
            <a:off x="1828800" y="6104632"/>
            <a:ext cx="1066800" cy="369332"/>
          </a:xfrm>
          <a:prstGeom prst="rect">
            <a:avLst/>
          </a:prstGeom>
          <a:noFill/>
        </p:spPr>
        <p:txBody>
          <a:bodyPr wrap="square" rtlCol="0">
            <a:spAutoFit/>
          </a:bodyPr>
          <a:lstStyle/>
          <a:p>
            <a:r>
              <a:rPr lang="en-US" dirty="0"/>
              <a:t>NOx</a:t>
            </a:r>
          </a:p>
        </p:txBody>
      </p:sp>
    </p:spTree>
    <p:extLst>
      <p:ext uri="{BB962C8B-B14F-4D97-AF65-F5344CB8AC3E}">
        <p14:creationId xmlns:p14="http://schemas.microsoft.com/office/powerpoint/2010/main" val="32099978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481332"/>
            <a:ext cx="9601200" cy="4690868"/>
          </a:xfrm>
        </p:spPr>
        <p:txBody>
          <a:bodyPr>
            <a:normAutofit/>
          </a:bodyPr>
          <a:lstStyle/>
          <a:p>
            <a:r>
              <a:rPr lang="en-US" dirty="0"/>
              <a:t>Describe release contents and how to obtain the 2016v1 data and modeling files</a:t>
            </a:r>
          </a:p>
          <a:p>
            <a:endParaRPr lang="en-US" dirty="0"/>
          </a:p>
          <a:p>
            <a:r>
              <a:rPr lang="en-US" dirty="0"/>
              <a:t>Recap what is in 2016v1 versus beta</a:t>
            </a:r>
          </a:p>
          <a:p>
            <a:endParaRPr lang="en-US" dirty="0"/>
          </a:p>
          <a:p>
            <a:r>
              <a:rPr lang="en-US" dirty="0"/>
              <a:t>Summarize and share analyses of the v1 platform</a:t>
            </a:r>
          </a:p>
          <a:p>
            <a:endParaRPr lang="en-US" dirty="0"/>
          </a:p>
          <a:p>
            <a:r>
              <a:rPr lang="en-US" dirty="0"/>
              <a:t>Discuss the next steps for the Inventory Collaborative</a:t>
            </a:r>
          </a:p>
        </p:txBody>
      </p:sp>
      <p:sp>
        <p:nvSpPr>
          <p:cNvPr id="3" name="Slide Number Placeholder 2"/>
          <p:cNvSpPr>
            <a:spLocks noGrp="1"/>
          </p:cNvSpPr>
          <p:nvPr>
            <p:ph type="sldNum" sz="quarter" idx="12"/>
          </p:nvPr>
        </p:nvSpPr>
        <p:spPr/>
        <p:txBody>
          <a:bodyPr/>
          <a:lstStyle/>
          <a:p>
            <a:fld id="{61C894BD-DCE2-4A96-A9AF-225BBEAC2A40}" type="slidenum">
              <a:rPr lang="en-US" smtClean="0"/>
              <a:pPr/>
              <a:t>6</a:t>
            </a:fld>
            <a:endParaRPr lang="en-US"/>
          </a:p>
        </p:txBody>
      </p:sp>
      <p:sp>
        <p:nvSpPr>
          <p:cNvPr id="4" name="Title 3"/>
          <p:cNvSpPr>
            <a:spLocks noGrp="1"/>
          </p:cNvSpPr>
          <p:nvPr>
            <p:ph type="title"/>
          </p:nvPr>
        </p:nvSpPr>
        <p:spPr/>
        <p:txBody>
          <a:bodyPr>
            <a:normAutofit/>
          </a:bodyPr>
          <a:lstStyle/>
          <a:p>
            <a:r>
              <a:rPr lang="en-US" dirty="0"/>
              <a:t>Objectives of Today’s Webinar</a:t>
            </a:r>
          </a:p>
        </p:txBody>
      </p:sp>
    </p:spTree>
    <p:extLst>
      <p:ext uri="{BB962C8B-B14F-4D97-AF65-F5344CB8AC3E}">
        <p14:creationId xmlns:p14="http://schemas.microsoft.com/office/powerpoint/2010/main" val="37557144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95400" y="3200400"/>
            <a:ext cx="9241632" cy="3207548"/>
          </a:xfrm>
        </p:spPr>
        <p:txBody>
          <a:bodyPr>
            <a:normAutofit/>
          </a:bodyPr>
          <a:lstStyle/>
          <a:p>
            <a:r>
              <a:rPr lang="en-US" sz="2800" b="1" u="sng" dirty="0"/>
              <a:t>Lead </a:t>
            </a:r>
            <a:r>
              <a:rPr lang="en-US" sz="2800" dirty="0"/>
              <a:t>Mark Janssen (LADCO)</a:t>
            </a:r>
          </a:p>
          <a:p>
            <a:pPr marL="109728" indent="0">
              <a:buNone/>
            </a:pPr>
            <a:endParaRPr lang="en-US" sz="2400" dirty="0"/>
          </a:p>
          <a:p>
            <a:r>
              <a:rPr lang="en-US" sz="2400" b="1" u="sng" dirty="0"/>
              <a:t>Wiki</a:t>
            </a:r>
            <a:r>
              <a:rPr lang="en-US" sz="2400" dirty="0"/>
              <a:t>: </a:t>
            </a:r>
            <a:r>
              <a:rPr lang="en-US" sz="2400" dirty="0">
                <a:hlinkClick r:id="rId2"/>
              </a:rPr>
              <a:t>http://views.cira.colostate.edu/wiki/wiki/9182</a:t>
            </a:r>
            <a:endParaRPr lang="en-US" sz="2400" dirty="0"/>
          </a:p>
          <a:p>
            <a:pPr marL="109728" indent="0">
              <a:buNone/>
            </a:pPr>
            <a:endParaRPr lang="en-US" sz="1400" dirty="0"/>
          </a:p>
        </p:txBody>
      </p:sp>
      <p:sp>
        <p:nvSpPr>
          <p:cNvPr id="3" name="Slide Number Placeholder 2"/>
          <p:cNvSpPr>
            <a:spLocks noGrp="1"/>
          </p:cNvSpPr>
          <p:nvPr>
            <p:ph type="sldNum" sz="quarter" idx="12"/>
          </p:nvPr>
        </p:nvSpPr>
        <p:spPr/>
        <p:txBody>
          <a:bodyPr/>
          <a:lstStyle/>
          <a:p>
            <a:fld id="{61C894BD-DCE2-4A96-A9AF-225BBEAC2A40}" type="slidenum">
              <a:rPr lang="en-US" smtClean="0"/>
              <a:pPr/>
              <a:t>60</a:t>
            </a:fld>
            <a:endParaRPr lang="en-US"/>
          </a:p>
        </p:txBody>
      </p:sp>
      <p:sp>
        <p:nvSpPr>
          <p:cNvPr id="4" name="Title 3"/>
          <p:cNvSpPr>
            <a:spLocks noGrp="1"/>
          </p:cNvSpPr>
          <p:nvPr>
            <p:ph type="title"/>
          </p:nvPr>
        </p:nvSpPr>
        <p:spPr>
          <a:xfrm>
            <a:off x="1591152" y="899377"/>
            <a:ext cx="4648200" cy="1143000"/>
          </a:xfrm>
        </p:spPr>
        <p:txBody>
          <a:bodyPr>
            <a:noAutofit/>
          </a:bodyPr>
          <a:lstStyle/>
          <a:p>
            <a:pPr algn="ctr"/>
            <a:r>
              <a:rPr lang="en-US" sz="4400" dirty="0"/>
              <a:t>Rail Workgroup </a:t>
            </a:r>
          </a:p>
        </p:txBody>
      </p:sp>
      <p:pic>
        <p:nvPicPr>
          <p:cNvPr id="7" name="Picture 6">
            <a:extLst>
              <a:ext uri="{FF2B5EF4-FFF2-40B4-BE49-F238E27FC236}">
                <a16:creationId xmlns:a16="http://schemas.microsoft.com/office/drawing/2014/main" id="{2C2D161C-859D-9F43-B1A1-35E459EF59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0" y="256286"/>
            <a:ext cx="3602832" cy="2429182"/>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1259317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417638"/>
            <a:ext cx="10744200" cy="4373562"/>
          </a:xfrm>
        </p:spPr>
        <p:txBody>
          <a:bodyPr>
            <a:normAutofit/>
          </a:bodyPr>
          <a:lstStyle/>
          <a:p>
            <a:pPr>
              <a:spcAft>
                <a:spcPts val="600"/>
              </a:spcAft>
            </a:pPr>
            <a:r>
              <a:rPr lang="en-US" sz="2800" b="1" dirty="0"/>
              <a:t>Approach</a:t>
            </a:r>
          </a:p>
          <a:p>
            <a:pPr lvl="1">
              <a:spcAft>
                <a:spcPts val="600"/>
              </a:spcAft>
            </a:pPr>
            <a:r>
              <a:rPr lang="en-US" sz="2400" dirty="0"/>
              <a:t>Incorporated comments from states</a:t>
            </a:r>
          </a:p>
          <a:p>
            <a:pPr lvl="1">
              <a:spcAft>
                <a:spcPts val="600"/>
              </a:spcAft>
            </a:pPr>
            <a:r>
              <a:rPr lang="en-US" sz="2400" dirty="0"/>
              <a:t>Updated growth rates based on new AEO projections</a:t>
            </a:r>
          </a:p>
          <a:p>
            <a:pPr lvl="1">
              <a:spcAft>
                <a:spcPts val="600"/>
              </a:spcAft>
            </a:pPr>
            <a:r>
              <a:rPr lang="en-US" sz="2400" dirty="0"/>
              <a:t>Include better growth estimates of fleet technology</a:t>
            </a:r>
          </a:p>
          <a:p>
            <a:pPr>
              <a:spcAft>
                <a:spcPts val="600"/>
              </a:spcAft>
            </a:pPr>
            <a:r>
              <a:rPr lang="en-US" sz="2800" b="1" dirty="0"/>
              <a:t>Differences from beta</a:t>
            </a:r>
          </a:p>
          <a:p>
            <a:pPr lvl="1">
              <a:spcAft>
                <a:spcPts val="600"/>
              </a:spcAft>
            </a:pPr>
            <a:r>
              <a:rPr lang="en-US" sz="2400" dirty="0"/>
              <a:t>Fixed inventory spreadsheets</a:t>
            </a:r>
            <a:r>
              <a:rPr lang="en-US" sz="2400" b="1" dirty="0"/>
              <a:t> </a:t>
            </a:r>
          </a:p>
        </p:txBody>
      </p:sp>
      <p:sp>
        <p:nvSpPr>
          <p:cNvPr id="3" name="Slide Number Placeholder 2"/>
          <p:cNvSpPr>
            <a:spLocks noGrp="1"/>
          </p:cNvSpPr>
          <p:nvPr>
            <p:ph type="sldNum" sz="quarter" idx="12"/>
          </p:nvPr>
        </p:nvSpPr>
        <p:spPr/>
        <p:txBody>
          <a:bodyPr/>
          <a:lstStyle/>
          <a:p>
            <a:pPr>
              <a:defRPr/>
            </a:pPr>
            <a:fld id="{61C894BD-DCE2-4A96-A9AF-225BBEAC2A40}" type="slidenum">
              <a:rPr lang="en-US" smtClean="0">
                <a:solidFill>
                  <a:prstClr val="black"/>
                </a:solidFill>
              </a:rPr>
              <a:pPr>
                <a:defRPr/>
              </a:pPr>
              <a:t>61</a:t>
            </a:fld>
            <a:endParaRPr lang="en-US">
              <a:solidFill>
                <a:prstClr val="black"/>
              </a:solidFill>
            </a:endParaRPr>
          </a:p>
        </p:txBody>
      </p:sp>
      <p:sp>
        <p:nvSpPr>
          <p:cNvPr id="4" name="Title 3"/>
          <p:cNvSpPr>
            <a:spLocks noGrp="1"/>
          </p:cNvSpPr>
          <p:nvPr>
            <p:ph type="title"/>
          </p:nvPr>
        </p:nvSpPr>
        <p:spPr>
          <a:xfrm>
            <a:off x="609600" y="274638"/>
            <a:ext cx="9601200" cy="1143000"/>
          </a:xfrm>
        </p:spPr>
        <p:txBody>
          <a:bodyPr>
            <a:noAutofit/>
          </a:bodyPr>
          <a:lstStyle/>
          <a:p>
            <a:r>
              <a:rPr lang="en-US" sz="3200" dirty="0"/>
              <a:t>Rail Workgroup: 2016v1</a:t>
            </a:r>
          </a:p>
        </p:txBody>
      </p:sp>
    </p:spTree>
    <p:extLst>
      <p:ext uri="{BB962C8B-B14F-4D97-AF65-F5344CB8AC3E}">
        <p14:creationId xmlns:p14="http://schemas.microsoft.com/office/powerpoint/2010/main" val="1773128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3CB8B-24F3-4125-93C6-9AF0820D6441}"/>
              </a:ext>
            </a:extLst>
          </p:cNvPr>
          <p:cNvSpPr>
            <a:spLocks noGrp="1"/>
          </p:cNvSpPr>
          <p:nvPr>
            <p:ph type="title"/>
          </p:nvPr>
        </p:nvSpPr>
        <p:spPr/>
        <p:txBody>
          <a:bodyPr>
            <a:normAutofit/>
          </a:bodyPr>
          <a:lstStyle/>
          <a:p>
            <a:r>
              <a:rPr lang="en-US" b="1" dirty="0">
                <a:effectLst>
                  <a:outerShdw blurRad="38100" dist="38100" dir="2700000" algn="tl">
                    <a:srgbClr val="000000">
                      <a:alpha val="43137"/>
                    </a:srgbClr>
                  </a:outerShdw>
                </a:effectLst>
              </a:rPr>
              <a:t>Projection Methodology Overview </a:t>
            </a:r>
            <a:endParaRPr lang="en-US" dirty="0"/>
          </a:p>
        </p:txBody>
      </p:sp>
      <p:sp>
        <p:nvSpPr>
          <p:cNvPr id="3" name="Content Placeholder 2">
            <a:extLst>
              <a:ext uri="{FF2B5EF4-FFF2-40B4-BE49-F238E27FC236}">
                <a16:creationId xmlns:a16="http://schemas.microsoft.com/office/drawing/2014/main" id="{E0A9E696-E677-4216-98D7-1598EDC59EA4}"/>
              </a:ext>
            </a:extLst>
          </p:cNvPr>
          <p:cNvSpPr>
            <a:spLocks noGrp="1"/>
          </p:cNvSpPr>
          <p:nvPr>
            <p:ph idx="1"/>
          </p:nvPr>
        </p:nvSpPr>
        <p:spPr/>
        <p:txBody>
          <a:bodyPr>
            <a:normAutofit fontScale="77500" lnSpcReduction="20000"/>
          </a:bodyPr>
          <a:lstStyle/>
          <a:p>
            <a:r>
              <a:rPr lang="en-US" dirty="0"/>
              <a:t>Started with Energy Information Administration’s Annual Energy Outlook (AEO) freight rail energy use growth rate projections for 2016 to 2050.</a:t>
            </a:r>
          </a:p>
          <a:p>
            <a:pPr marL="0" indent="0">
              <a:buNone/>
            </a:pPr>
            <a:endParaRPr lang="en-US" sz="975" dirty="0"/>
          </a:p>
          <a:p>
            <a:r>
              <a:rPr lang="en-US" dirty="0"/>
              <a:t>Added in a correction factor for 2017 to account for the abnormally low amount of Class I line-haul fuel use in 2016.</a:t>
            </a:r>
          </a:p>
          <a:p>
            <a:pPr marL="0" indent="0">
              <a:buNone/>
            </a:pPr>
            <a:endParaRPr lang="en-US" sz="975" dirty="0"/>
          </a:p>
          <a:p>
            <a:r>
              <a:rPr lang="en-US" dirty="0"/>
              <a:t>Used modified AEO growth rates to project Class I line-haul fuel use for 2020, 2023, 2028.  </a:t>
            </a:r>
          </a:p>
          <a:p>
            <a:pPr>
              <a:spcBef>
                <a:spcPts val="1200"/>
              </a:spcBef>
            </a:pPr>
            <a:r>
              <a:rPr lang="en-US" sz="2800" dirty="0"/>
              <a:t>Used 2007, 2014, 2016, and 2017 Class I fleet mix data to create projected Emission Factor trendlines for NOx, PM10, and HC.</a:t>
            </a:r>
          </a:p>
          <a:p>
            <a:endParaRPr lang="en-US" sz="1050" dirty="0"/>
          </a:p>
          <a:p>
            <a:r>
              <a:rPr lang="en-US" sz="2800" dirty="0"/>
              <a:t>Determined future year Emission Factor estimates for 2020, 2023, and 2028.  </a:t>
            </a:r>
          </a:p>
          <a:p>
            <a:endParaRPr lang="en-US" sz="1050" dirty="0"/>
          </a:p>
          <a:p>
            <a:r>
              <a:rPr lang="en-US" sz="2800" dirty="0"/>
              <a:t>Used 2016 FRA MGT data, Adjusted RFCI values, and EF estimates to create future year link, state, and county emission estimates for 2020, 2023, 2028.</a:t>
            </a:r>
          </a:p>
          <a:p>
            <a:endParaRPr lang="en-US" dirty="0">
              <a:effectLst>
                <a:outerShdw blurRad="38100" dist="38100" dir="2700000" algn="tl">
                  <a:srgbClr val="000000">
                    <a:alpha val="43137"/>
                  </a:srgbClr>
                </a:outerShdw>
              </a:effectLst>
            </a:endParaRPr>
          </a:p>
          <a:p>
            <a:endParaRPr lang="en-US" dirty="0"/>
          </a:p>
        </p:txBody>
      </p:sp>
      <p:sp>
        <p:nvSpPr>
          <p:cNvPr id="4" name="Slide Number Placeholder 3">
            <a:extLst>
              <a:ext uri="{FF2B5EF4-FFF2-40B4-BE49-F238E27FC236}">
                <a16:creationId xmlns:a16="http://schemas.microsoft.com/office/drawing/2014/main" id="{E29C562A-FF13-EF4F-BB20-C2FEC80AFF5B}"/>
              </a:ext>
            </a:extLst>
          </p:cNvPr>
          <p:cNvSpPr>
            <a:spLocks noGrp="1"/>
          </p:cNvSpPr>
          <p:nvPr>
            <p:ph type="sldNum" sz="quarter" idx="12"/>
          </p:nvPr>
        </p:nvSpPr>
        <p:spPr/>
        <p:txBody>
          <a:bodyPr/>
          <a:lstStyle/>
          <a:p>
            <a:fld id="{61C894BD-DCE2-4A96-A9AF-225BBEAC2A40}" type="slidenum">
              <a:rPr lang="en-US" smtClean="0"/>
              <a:pPr/>
              <a:t>62</a:t>
            </a:fld>
            <a:endParaRPr lang="en-US"/>
          </a:p>
        </p:txBody>
      </p:sp>
    </p:spTree>
    <p:extLst>
      <p:ext uri="{BB962C8B-B14F-4D97-AF65-F5344CB8AC3E}">
        <p14:creationId xmlns:p14="http://schemas.microsoft.com/office/powerpoint/2010/main" val="21366956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61C894BD-DCE2-4A96-A9AF-225BBEAC2A40}" type="slidenum">
              <a:rPr lang="en-US" smtClean="0">
                <a:solidFill>
                  <a:prstClr val="black"/>
                </a:solidFill>
              </a:rPr>
              <a:pPr>
                <a:defRPr/>
              </a:pPr>
              <a:t>63</a:t>
            </a:fld>
            <a:endParaRPr lang="en-US">
              <a:solidFill>
                <a:prstClr val="black"/>
              </a:solidFill>
            </a:endParaRPr>
          </a:p>
        </p:txBody>
      </p:sp>
      <p:graphicFrame>
        <p:nvGraphicFramePr>
          <p:cNvPr id="5" name="Chart 4">
            <a:extLst>
              <a:ext uri="{FF2B5EF4-FFF2-40B4-BE49-F238E27FC236}">
                <a16:creationId xmlns:a16="http://schemas.microsoft.com/office/drawing/2014/main" id="{0C30161A-D9DF-4D9E-AF4B-19B1E6BC29DA}"/>
              </a:ext>
            </a:extLst>
          </p:cNvPr>
          <p:cNvGraphicFramePr>
            <a:graphicFrameLocks/>
          </p:cNvGraphicFramePr>
          <p:nvPr>
            <p:extLst>
              <p:ext uri="{D42A27DB-BD31-4B8C-83A1-F6EECF244321}">
                <p14:modId xmlns:p14="http://schemas.microsoft.com/office/powerpoint/2010/main" val="3311870099"/>
              </p:ext>
            </p:extLst>
          </p:nvPr>
        </p:nvGraphicFramePr>
        <p:xfrm>
          <a:off x="2133601" y="1417638"/>
          <a:ext cx="8127727" cy="4561610"/>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3">
            <a:extLst>
              <a:ext uri="{FF2B5EF4-FFF2-40B4-BE49-F238E27FC236}">
                <a16:creationId xmlns:a16="http://schemas.microsoft.com/office/drawing/2014/main" id="{9A378773-E34C-414E-8967-70F667C0AF39}"/>
              </a:ext>
            </a:extLst>
          </p:cNvPr>
          <p:cNvSpPr>
            <a:spLocks noGrp="1"/>
          </p:cNvSpPr>
          <p:nvPr>
            <p:ph type="title"/>
          </p:nvPr>
        </p:nvSpPr>
        <p:spPr>
          <a:xfrm>
            <a:off x="2133600" y="274638"/>
            <a:ext cx="8077200" cy="1143000"/>
          </a:xfrm>
        </p:spPr>
        <p:txBody>
          <a:bodyPr>
            <a:noAutofit/>
          </a:bodyPr>
          <a:lstStyle/>
          <a:p>
            <a:r>
              <a:rPr lang="en-US" sz="3200" dirty="0"/>
              <a:t>Rail Workgroup: 2016v1</a:t>
            </a:r>
          </a:p>
        </p:txBody>
      </p:sp>
    </p:spTree>
    <p:extLst>
      <p:ext uri="{BB962C8B-B14F-4D97-AF65-F5344CB8AC3E}">
        <p14:creationId xmlns:p14="http://schemas.microsoft.com/office/powerpoint/2010/main" val="6055182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B302CDB-7A08-45BD-9E47-D41CCF86BC3A}"/>
              </a:ext>
            </a:extLst>
          </p:cNvPr>
          <p:cNvSpPr>
            <a:spLocks noGrp="1"/>
          </p:cNvSpPr>
          <p:nvPr>
            <p:ph type="sldNum" sz="quarter" idx="12"/>
          </p:nvPr>
        </p:nvSpPr>
        <p:spPr/>
        <p:txBody>
          <a:bodyPr/>
          <a:lstStyle/>
          <a:p>
            <a:fld id="{61C894BD-DCE2-4A96-A9AF-225BBEAC2A40}" type="slidenum">
              <a:rPr lang="en-US" smtClean="0"/>
              <a:pPr/>
              <a:t>64</a:t>
            </a:fld>
            <a:endParaRPr lang="en-US"/>
          </a:p>
        </p:txBody>
      </p:sp>
      <p:sp>
        <p:nvSpPr>
          <p:cNvPr id="4" name="Title 3">
            <a:extLst>
              <a:ext uri="{FF2B5EF4-FFF2-40B4-BE49-F238E27FC236}">
                <a16:creationId xmlns:a16="http://schemas.microsoft.com/office/drawing/2014/main" id="{28A5A172-7A9F-46AD-8C4F-02EF79FE21AD}"/>
              </a:ext>
            </a:extLst>
          </p:cNvPr>
          <p:cNvSpPr>
            <a:spLocks noGrp="1"/>
          </p:cNvSpPr>
          <p:nvPr>
            <p:ph type="title"/>
          </p:nvPr>
        </p:nvSpPr>
        <p:spPr/>
        <p:txBody>
          <a:bodyPr/>
          <a:lstStyle/>
          <a:p>
            <a:r>
              <a:rPr lang="en-US" dirty="0"/>
              <a:t>Line Haul Projection Results</a:t>
            </a:r>
          </a:p>
        </p:txBody>
      </p:sp>
      <p:pic>
        <p:nvPicPr>
          <p:cNvPr id="5" name="table">
            <a:extLst>
              <a:ext uri="{FF2B5EF4-FFF2-40B4-BE49-F238E27FC236}">
                <a16:creationId xmlns:a16="http://schemas.microsoft.com/office/drawing/2014/main" id="{B0751DDE-19DB-492B-9AA8-E2AC29711927}"/>
              </a:ext>
            </a:extLst>
          </p:cNvPr>
          <p:cNvPicPr>
            <a:picLocks noGrp="1" noChangeAspect="1"/>
          </p:cNvPicPr>
          <p:nvPr>
            <p:ph idx="1"/>
          </p:nvPr>
        </p:nvPicPr>
        <p:blipFill>
          <a:blip r:embed="rId3"/>
          <a:stretch>
            <a:fillRect/>
          </a:stretch>
        </p:blipFill>
        <p:spPr>
          <a:xfrm>
            <a:off x="1981201" y="1752601"/>
            <a:ext cx="8512459" cy="4109993"/>
          </a:xfrm>
          <a:prstGeom prst="rect">
            <a:avLst/>
          </a:prstGeom>
        </p:spPr>
      </p:pic>
    </p:spTree>
    <p:extLst>
      <p:ext uri="{BB962C8B-B14F-4D97-AF65-F5344CB8AC3E}">
        <p14:creationId xmlns:p14="http://schemas.microsoft.com/office/powerpoint/2010/main" val="34804112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90600" y="3124200"/>
            <a:ext cx="9546432" cy="3466310"/>
          </a:xfrm>
        </p:spPr>
        <p:txBody>
          <a:bodyPr>
            <a:normAutofit/>
          </a:bodyPr>
          <a:lstStyle/>
          <a:p>
            <a:r>
              <a:rPr lang="en-US" sz="2800" b="1" u="sng" dirty="0"/>
              <a:t>Co-leads</a:t>
            </a:r>
            <a:r>
              <a:rPr lang="en-US" sz="2800" dirty="0"/>
              <a:t>: Doug Boyer (TCEQ), Jeff Vukovich (EPA)</a:t>
            </a:r>
          </a:p>
          <a:p>
            <a:pPr marL="109728" indent="0">
              <a:buNone/>
            </a:pPr>
            <a:endParaRPr lang="en-US" sz="2800" b="1" u="sng" dirty="0"/>
          </a:p>
          <a:p>
            <a:r>
              <a:rPr lang="en-US" sz="2800" b="1" u="sng" dirty="0"/>
              <a:t>Wiki</a:t>
            </a:r>
            <a:r>
              <a:rPr lang="en-US" sz="2800" dirty="0"/>
              <a:t>: </a:t>
            </a:r>
            <a:r>
              <a:rPr lang="en-US" sz="2400" dirty="0">
                <a:hlinkClick r:id="rId2"/>
              </a:rPr>
              <a:t>http://views.cira.colostate.edu/wiki/wiki/9172</a:t>
            </a:r>
            <a:endParaRPr lang="en-US" sz="2400" dirty="0"/>
          </a:p>
          <a:p>
            <a:endParaRPr lang="en-US" dirty="0"/>
          </a:p>
        </p:txBody>
      </p:sp>
      <p:sp>
        <p:nvSpPr>
          <p:cNvPr id="3" name="Slide Number Placeholder 2"/>
          <p:cNvSpPr>
            <a:spLocks noGrp="1"/>
          </p:cNvSpPr>
          <p:nvPr>
            <p:ph type="sldNum" sz="quarter" idx="12"/>
          </p:nvPr>
        </p:nvSpPr>
        <p:spPr/>
        <p:txBody>
          <a:bodyPr/>
          <a:lstStyle/>
          <a:p>
            <a:pPr>
              <a:defRPr/>
            </a:pPr>
            <a:fld id="{61C894BD-DCE2-4A96-A9AF-225BBEAC2A40}" type="slidenum">
              <a:rPr lang="en-US">
                <a:solidFill>
                  <a:prstClr val="black"/>
                </a:solidFill>
                <a:latin typeface="Lucida Sans Unicode"/>
              </a:rPr>
              <a:pPr>
                <a:defRPr/>
              </a:pPr>
              <a:t>65</a:t>
            </a:fld>
            <a:endParaRPr lang="en-US">
              <a:solidFill>
                <a:prstClr val="black"/>
              </a:solidFill>
              <a:latin typeface="Lucida Sans Unicode"/>
            </a:endParaRPr>
          </a:p>
        </p:txBody>
      </p:sp>
      <p:sp>
        <p:nvSpPr>
          <p:cNvPr id="4" name="Title 3"/>
          <p:cNvSpPr>
            <a:spLocks noGrp="1"/>
          </p:cNvSpPr>
          <p:nvPr>
            <p:ph type="title"/>
          </p:nvPr>
        </p:nvSpPr>
        <p:spPr>
          <a:xfrm>
            <a:off x="1676400" y="928689"/>
            <a:ext cx="4973210" cy="1143000"/>
          </a:xfrm>
        </p:spPr>
        <p:txBody>
          <a:bodyPr>
            <a:noAutofit/>
          </a:bodyPr>
          <a:lstStyle/>
          <a:p>
            <a:pPr algn="ctr"/>
            <a:r>
              <a:rPr lang="en-US" sz="4400" dirty="0"/>
              <a:t>Biogenic Workgroup</a:t>
            </a:r>
          </a:p>
        </p:txBody>
      </p:sp>
      <p:pic>
        <p:nvPicPr>
          <p:cNvPr id="7" name="Picture 6">
            <a:extLst>
              <a:ext uri="{FF2B5EF4-FFF2-40B4-BE49-F238E27FC236}">
                <a16:creationId xmlns:a16="http://schemas.microsoft.com/office/drawing/2014/main" id="{4453C734-6624-354C-9092-FA687AB93F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4800" y="354651"/>
            <a:ext cx="3443686" cy="2291077"/>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41868756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340" y="1185142"/>
            <a:ext cx="10865356" cy="5405368"/>
          </a:xfrm>
          <a:noFill/>
        </p:spPr>
        <p:txBody>
          <a:bodyPr>
            <a:normAutofit/>
          </a:bodyPr>
          <a:lstStyle/>
          <a:p>
            <a:r>
              <a:rPr lang="en-US" sz="2400" b="1" dirty="0"/>
              <a:t>Summary</a:t>
            </a:r>
          </a:p>
          <a:p>
            <a:pPr lvl="1"/>
            <a:r>
              <a:rPr lang="en-US" sz="2000" dirty="0"/>
              <a:t>Used Environment Canada’s Biogenic Emissions Landcover Database version 4 (BELD4) 1km resolution dataset to update </a:t>
            </a:r>
            <a:r>
              <a:rPr lang="en-US" sz="2000" dirty="0" err="1"/>
              <a:t>landuse</a:t>
            </a:r>
            <a:r>
              <a:rPr lang="en-US" sz="2000" dirty="0"/>
              <a:t> for their country</a:t>
            </a:r>
          </a:p>
          <a:p>
            <a:pPr lvl="2"/>
            <a:r>
              <a:rPr lang="en-US" sz="2000" dirty="0"/>
              <a:t>Only able to update </a:t>
            </a:r>
            <a:r>
              <a:rPr lang="en-US" sz="2000" dirty="0" err="1"/>
              <a:t>landuse</a:t>
            </a:r>
            <a:r>
              <a:rPr lang="en-US" sz="2000" dirty="0"/>
              <a:t> for Biogenic Emissions Inventory System version  (BEIS3)</a:t>
            </a:r>
          </a:p>
          <a:p>
            <a:pPr lvl="1"/>
            <a:r>
              <a:rPr lang="en-US" sz="2000" dirty="0"/>
              <a:t>No changes for Model of Emissions of Gases and Aerosols from Nature (MEGAN3) version 3 for 2016v1</a:t>
            </a:r>
          </a:p>
          <a:p>
            <a:r>
              <a:rPr lang="en-US" sz="2400" b="1" dirty="0"/>
              <a:t>Differences from beta</a:t>
            </a:r>
          </a:p>
          <a:p>
            <a:pPr lvl="1"/>
            <a:r>
              <a:rPr lang="en-US" sz="2000" dirty="0"/>
              <a:t>For Canada, the 17 MODIS </a:t>
            </a:r>
            <a:r>
              <a:rPr lang="en-US" sz="2000" dirty="0" err="1"/>
              <a:t>landuse</a:t>
            </a:r>
            <a:r>
              <a:rPr lang="en-US" sz="2000" dirty="0"/>
              <a:t> types were replaced by 92 different BELD4 </a:t>
            </a:r>
            <a:r>
              <a:rPr lang="en-US" sz="2000" dirty="0" err="1"/>
              <a:t>landuse</a:t>
            </a:r>
            <a:r>
              <a:rPr lang="en-US" sz="2000" dirty="0"/>
              <a:t> types from Environment Canada</a:t>
            </a:r>
          </a:p>
          <a:p>
            <a:pPr lvl="1"/>
            <a:r>
              <a:rPr lang="en-US" sz="2000" dirty="0"/>
              <a:t>Canadian </a:t>
            </a:r>
            <a:r>
              <a:rPr lang="en-US" sz="2000" dirty="0" err="1"/>
              <a:t>landuse</a:t>
            </a:r>
            <a:r>
              <a:rPr lang="en-US" sz="2000" dirty="0"/>
              <a:t> changes resulted in significant changes in VOC emissions and some impact on biogenic NOx emissions</a:t>
            </a:r>
          </a:p>
          <a:p>
            <a:r>
              <a:rPr lang="en-US" sz="2400" b="1" dirty="0"/>
              <a:t>Status: Released </a:t>
            </a:r>
          </a:p>
        </p:txBody>
      </p:sp>
      <p:sp>
        <p:nvSpPr>
          <p:cNvPr id="3" name="Slide Number Placeholder 2"/>
          <p:cNvSpPr>
            <a:spLocks noGrp="1"/>
          </p:cNvSpPr>
          <p:nvPr>
            <p:ph type="sldNum" sz="quarter" idx="12"/>
          </p:nvPr>
        </p:nvSpPr>
        <p:spPr/>
        <p:txBody>
          <a:bodyPr/>
          <a:lstStyle/>
          <a:p>
            <a:pPr>
              <a:defRPr/>
            </a:pPr>
            <a:fld id="{61C894BD-DCE2-4A96-A9AF-225BBEAC2A40}" type="slidenum">
              <a:rPr lang="en-US">
                <a:solidFill>
                  <a:prstClr val="black"/>
                </a:solidFill>
                <a:latin typeface="Lucida Sans Unicode"/>
              </a:rPr>
              <a:pPr>
                <a:defRPr/>
              </a:pPr>
              <a:t>66</a:t>
            </a:fld>
            <a:endParaRPr lang="en-US">
              <a:solidFill>
                <a:prstClr val="black"/>
              </a:solidFill>
              <a:latin typeface="Lucida Sans Unicode"/>
            </a:endParaRPr>
          </a:p>
        </p:txBody>
      </p:sp>
      <p:sp>
        <p:nvSpPr>
          <p:cNvPr id="4" name="Title 3"/>
          <p:cNvSpPr>
            <a:spLocks noGrp="1"/>
          </p:cNvSpPr>
          <p:nvPr>
            <p:ph type="title"/>
          </p:nvPr>
        </p:nvSpPr>
        <p:spPr>
          <a:xfrm>
            <a:off x="664340" y="42142"/>
            <a:ext cx="9382326" cy="1143000"/>
          </a:xfrm>
        </p:spPr>
        <p:txBody>
          <a:bodyPr>
            <a:noAutofit/>
          </a:bodyPr>
          <a:lstStyle/>
          <a:p>
            <a:r>
              <a:rPr lang="en-US" sz="4000" dirty="0"/>
              <a:t>Biogenic Emissions Workgroup</a:t>
            </a:r>
          </a:p>
        </p:txBody>
      </p:sp>
    </p:spTree>
    <p:extLst>
      <p:ext uri="{BB962C8B-B14F-4D97-AF65-F5344CB8AC3E}">
        <p14:creationId xmlns:p14="http://schemas.microsoft.com/office/powerpoint/2010/main" val="30232965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417639"/>
            <a:ext cx="11201400" cy="4525963"/>
          </a:xfrm>
        </p:spPr>
        <p:txBody>
          <a:bodyPr>
            <a:normAutofit/>
          </a:bodyPr>
          <a:lstStyle/>
          <a:p>
            <a:r>
              <a:rPr lang="en-US" sz="3200" dirty="0"/>
              <a:t>Other related activities</a:t>
            </a:r>
          </a:p>
          <a:p>
            <a:pPr lvl="1"/>
            <a:r>
              <a:rPr lang="en-US" sz="2800" dirty="0"/>
              <a:t>MEGANv3.1 recently released</a:t>
            </a:r>
          </a:p>
          <a:p>
            <a:pPr lvl="2"/>
            <a:r>
              <a:rPr lang="en-US" sz="2400" dirty="0"/>
              <a:t>Fixes bugs identified in MEGANv3.0</a:t>
            </a:r>
          </a:p>
          <a:p>
            <a:pPr lvl="1"/>
            <a:r>
              <a:rPr lang="en-US" sz="2800" dirty="0"/>
              <a:t>EPA ORD working on a new version of BELD (BELD version 5)</a:t>
            </a:r>
          </a:p>
          <a:p>
            <a:pPr lvl="2"/>
            <a:r>
              <a:rPr lang="en-US" sz="2400" dirty="0"/>
              <a:t>Quality assurance phase has begun</a:t>
            </a:r>
          </a:p>
          <a:p>
            <a:pPr lvl="1"/>
            <a:r>
              <a:rPr lang="en-US" sz="2800" dirty="0"/>
              <a:t>Ongoing evaluation of both biogenic emissions models for summer 2013 using observed emissions flux data available for this time period</a:t>
            </a:r>
          </a:p>
          <a:p>
            <a:pPr marL="630936" lvl="2" indent="0">
              <a:buNone/>
            </a:pPr>
            <a:endParaRPr lang="en-US" sz="1800" dirty="0"/>
          </a:p>
          <a:p>
            <a:pPr lvl="1"/>
            <a:endParaRPr lang="en-US" sz="2000" dirty="0"/>
          </a:p>
        </p:txBody>
      </p:sp>
      <p:sp>
        <p:nvSpPr>
          <p:cNvPr id="3" name="Slide Number Placeholder 2"/>
          <p:cNvSpPr>
            <a:spLocks noGrp="1"/>
          </p:cNvSpPr>
          <p:nvPr>
            <p:ph type="sldNum" sz="quarter" idx="12"/>
          </p:nvPr>
        </p:nvSpPr>
        <p:spPr/>
        <p:txBody>
          <a:bodyPr/>
          <a:lstStyle/>
          <a:p>
            <a:pPr>
              <a:defRPr/>
            </a:pPr>
            <a:fld id="{61C894BD-DCE2-4A96-A9AF-225BBEAC2A40}" type="slidenum">
              <a:rPr lang="en-US">
                <a:solidFill>
                  <a:prstClr val="black"/>
                </a:solidFill>
                <a:latin typeface="Lucida Sans Unicode"/>
              </a:rPr>
              <a:pPr>
                <a:defRPr/>
              </a:pPr>
              <a:t>67</a:t>
            </a:fld>
            <a:endParaRPr lang="en-US">
              <a:solidFill>
                <a:prstClr val="black"/>
              </a:solidFill>
              <a:latin typeface="Lucida Sans Unicode"/>
            </a:endParaRPr>
          </a:p>
        </p:txBody>
      </p:sp>
      <p:sp>
        <p:nvSpPr>
          <p:cNvPr id="4" name="Title 3"/>
          <p:cNvSpPr>
            <a:spLocks noGrp="1"/>
          </p:cNvSpPr>
          <p:nvPr>
            <p:ph type="title"/>
          </p:nvPr>
        </p:nvSpPr>
        <p:spPr/>
        <p:txBody>
          <a:bodyPr>
            <a:normAutofit/>
          </a:bodyPr>
          <a:lstStyle/>
          <a:p>
            <a:r>
              <a:rPr lang="en-US" sz="4000" dirty="0"/>
              <a:t>Biogenic Emissions Workgroup</a:t>
            </a:r>
          </a:p>
        </p:txBody>
      </p:sp>
    </p:spTree>
    <p:extLst>
      <p:ext uri="{BB962C8B-B14F-4D97-AF65-F5344CB8AC3E}">
        <p14:creationId xmlns:p14="http://schemas.microsoft.com/office/powerpoint/2010/main" val="13267837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60CD280-9F4C-4DAB-A856-056448F1C438}"/>
              </a:ext>
            </a:extLst>
          </p:cNvPr>
          <p:cNvSpPr>
            <a:spLocks noGrp="1"/>
          </p:cNvSpPr>
          <p:nvPr>
            <p:ph type="sldNum" sz="quarter" idx="12"/>
          </p:nvPr>
        </p:nvSpPr>
        <p:spPr/>
        <p:txBody>
          <a:bodyPr/>
          <a:lstStyle/>
          <a:p>
            <a:fld id="{61C894BD-DCE2-4A96-A9AF-225BBEAC2A40}" type="slidenum">
              <a:rPr lang="en-US" smtClean="0"/>
              <a:pPr/>
              <a:t>68</a:t>
            </a:fld>
            <a:endParaRPr lang="en-US"/>
          </a:p>
        </p:txBody>
      </p:sp>
      <p:pic>
        <p:nvPicPr>
          <p:cNvPr id="4" name="Picture 3">
            <a:extLst>
              <a:ext uri="{FF2B5EF4-FFF2-40B4-BE49-F238E27FC236}">
                <a16:creationId xmlns:a16="http://schemas.microsoft.com/office/drawing/2014/main" id="{7D05325A-C2E4-4E68-8889-A1C4120AD6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9210" y="1221093"/>
            <a:ext cx="8757822" cy="5181600"/>
          </a:xfrm>
          <a:prstGeom prst="rect">
            <a:avLst/>
          </a:prstGeom>
        </p:spPr>
      </p:pic>
      <p:sp>
        <p:nvSpPr>
          <p:cNvPr id="5" name="Title 3">
            <a:extLst>
              <a:ext uri="{FF2B5EF4-FFF2-40B4-BE49-F238E27FC236}">
                <a16:creationId xmlns:a16="http://schemas.microsoft.com/office/drawing/2014/main" id="{D374066E-6883-4E61-8E3C-22F8B7E94F2F}"/>
              </a:ext>
            </a:extLst>
          </p:cNvPr>
          <p:cNvSpPr txBox="1">
            <a:spLocks/>
          </p:cNvSpPr>
          <p:nvPr/>
        </p:nvSpPr>
        <p:spPr>
          <a:xfrm>
            <a:off x="2137690" y="84927"/>
            <a:ext cx="7539710" cy="1143000"/>
          </a:xfrm>
          <a:prstGeom prst="rect">
            <a:avLst/>
          </a:prstGeom>
        </p:spPr>
        <p:txBody>
          <a:bodyPr>
            <a:normAutofit fontScale="97500"/>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en-US" sz="2800" dirty="0"/>
              <a:t>Percent difference changes for Isoprene: 2016v1 – 2016beta</a:t>
            </a:r>
          </a:p>
        </p:txBody>
      </p:sp>
    </p:spTree>
    <p:extLst>
      <p:ext uri="{BB962C8B-B14F-4D97-AF65-F5344CB8AC3E}">
        <p14:creationId xmlns:p14="http://schemas.microsoft.com/office/powerpoint/2010/main" val="28599457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F00446-C191-4E68-911F-0DC56668611C}"/>
              </a:ext>
            </a:extLst>
          </p:cNvPr>
          <p:cNvSpPr>
            <a:spLocks noGrp="1"/>
          </p:cNvSpPr>
          <p:nvPr>
            <p:ph type="sldNum" sz="quarter" idx="12"/>
          </p:nvPr>
        </p:nvSpPr>
        <p:spPr/>
        <p:txBody>
          <a:bodyPr/>
          <a:lstStyle/>
          <a:p>
            <a:fld id="{61C894BD-DCE2-4A96-A9AF-225BBEAC2A40}" type="slidenum">
              <a:rPr lang="en-US" smtClean="0"/>
              <a:pPr/>
              <a:t>69</a:t>
            </a:fld>
            <a:endParaRPr lang="en-US"/>
          </a:p>
        </p:txBody>
      </p:sp>
      <p:pic>
        <p:nvPicPr>
          <p:cNvPr id="4" name="Picture 3">
            <a:extLst>
              <a:ext uri="{FF2B5EF4-FFF2-40B4-BE49-F238E27FC236}">
                <a16:creationId xmlns:a16="http://schemas.microsoft.com/office/drawing/2014/main" id="{702D0179-4D01-483E-AFD4-44F20089D9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178" y="1066800"/>
            <a:ext cx="8757822" cy="5181600"/>
          </a:xfrm>
          <a:prstGeom prst="rect">
            <a:avLst/>
          </a:prstGeom>
        </p:spPr>
      </p:pic>
      <p:sp>
        <p:nvSpPr>
          <p:cNvPr id="5" name="Title 3">
            <a:extLst>
              <a:ext uri="{FF2B5EF4-FFF2-40B4-BE49-F238E27FC236}">
                <a16:creationId xmlns:a16="http://schemas.microsoft.com/office/drawing/2014/main" id="{DBC083AA-E630-40BA-A63B-6E4781F1B551}"/>
              </a:ext>
            </a:extLst>
          </p:cNvPr>
          <p:cNvSpPr txBox="1">
            <a:spLocks/>
          </p:cNvSpPr>
          <p:nvPr/>
        </p:nvSpPr>
        <p:spPr>
          <a:xfrm>
            <a:off x="2137690" y="84927"/>
            <a:ext cx="7539710" cy="1143000"/>
          </a:xfrm>
          <a:prstGeom prst="rect">
            <a:avLst/>
          </a:prstGeom>
        </p:spPr>
        <p:txBody>
          <a:bodyPr>
            <a:normAutofit fontScale="97500"/>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en-US" sz="2800" dirty="0"/>
              <a:t>Percent difference changes for Nitric Oxide: 2016v1 – 2016beta</a:t>
            </a:r>
          </a:p>
        </p:txBody>
      </p:sp>
    </p:spTree>
    <p:extLst>
      <p:ext uri="{BB962C8B-B14F-4D97-AF65-F5344CB8AC3E}">
        <p14:creationId xmlns:p14="http://schemas.microsoft.com/office/powerpoint/2010/main" val="17352047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439233AC-10F7-4987-9543-740D6B527AF8}"/>
              </a:ext>
            </a:extLst>
          </p:cNvPr>
          <p:cNvGraphicFramePr>
            <a:graphicFrameLocks noGrp="1"/>
          </p:cNvGraphicFramePr>
          <p:nvPr>
            <p:ph idx="1"/>
            <p:extLst>
              <p:ext uri="{D42A27DB-BD31-4B8C-83A1-F6EECF244321}">
                <p14:modId xmlns:p14="http://schemas.microsoft.com/office/powerpoint/2010/main" val="3423532064"/>
              </p:ext>
            </p:extLst>
          </p:nvPr>
        </p:nvGraphicFramePr>
        <p:xfrm>
          <a:off x="1981200" y="1357457"/>
          <a:ext cx="8229600" cy="4661748"/>
        </p:xfrm>
        <a:graphic>
          <a:graphicData uri="http://schemas.openxmlformats.org/drawingml/2006/table">
            <a:tbl>
              <a:tblPr firstRow="1" bandRow="1">
                <a:tableStyleId>{5C22544A-7EE6-4342-B048-85BDC9FD1C3A}</a:tableStyleId>
              </a:tblPr>
              <a:tblGrid>
                <a:gridCol w="4495800">
                  <a:extLst>
                    <a:ext uri="{9D8B030D-6E8A-4147-A177-3AD203B41FA5}">
                      <a16:colId xmlns:a16="http://schemas.microsoft.com/office/drawing/2014/main" val="3563703608"/>
                    </a:ext>
                  </a:extLst>
                </a:gridCol>
                <a:gridCol w="1981200">
                  <a:extLst>
                    <a:ext uri="{9D8B030D-6E8A-4147-A177-3AD203B41FA5}">
                      <a16:colId xmlns:a16="http://schemas.microsoft.com/office/drawing/2014/main" val="1238754751"/>
                    </a:ext>
                  </a:extLst>
                </a:gridCol>
                <a:gridCol w="1752600">
                  <a:extLst>
                    <a:ext uri="{9D8B030D-6E8A-4147-A177-3AD203B41FA5}">
                      <a16:colId xmlns:a16="http://schemas.microsoft.com/office/drawing/2014/main" val="2770100351"/>
                    </a:ext>
                  </a:extLst>
                </a:gridCol>
              </a:tblGrid>
              <a:tr h="349317">
                <a:tc>
                  <a:txBody>
                    <a:bodyPr/>
                    <a:lstStyle/>
                    <a:p>
                      <a:r>
                        <a:rPr lang="en-US" dirty="0"/>
                        <a:t>Type</a:t>
                      </a:r>
                    </a:p>
                  </a:txBody>
                  <a:tcPr/>
                </a:tc>
                <a:tc>
                  <a:txBody>
                    <a:bodyPr/>
                    <a:lstStyle/>
                    <a:p>
                      <a:pPr algn="ctr"/>
                      <a:r>
                        <a:rPr lang="en-US" dirty="0"/>
                        <a:t>Grid(s)</a:t>
                      </a:r>
                    </a:p>
                  </a:txBody>
                  <a:tcPr/>
                </a:tc>
                <a:tc>
                  <a:txBody>
                    <a:bodyPr/>
                    <a:lstStyle/>
                    <a:p>
                      <a:pPr algn="ctr"/>
                      <a:r>
                        <a:rPr lang="en-US" dirty="0"/>
                        <a:t>Models</a:t>
                      </a:r>
                    </a:p>
                  </a:txBody>
                  <a:tcPr/>
                </a:tc>
                <a:extLst>
                  <a:ext uri="{0D108BD9-81ED-4DB2-BD59-A6C34878D82A}">
                    <a16:rowId xmlns:a16="http://schemas.microsoft.com/office/drawing/2014/main" val="1221498037"/>
                  </a:ext>
                </a:extLst>
              </a:tr>
              <a:tr h="393940">
                <a:tc>
                  <a:txBody>
                    <a:bodyPr/>
                    <a:lstStyle/>
                    <a:p>
                      <a:r>
                        <a:rPr lang="en-US" dirty="0"/>
                        <a:t>2016 SMOKE inputs and scripts</a:t>
                      </a:r>
                    </a:p>
                  </a:txBody>
                  <a:tcPr/>
                </a:tc>
                <a:tc>
                  <a:txBody>
                    <a:bodyPr/>
                    <a:lstStyle/>
                    <a:p>
                      <a:pPr algn="ctr"/>
                      <a:r>
                        <a:rPr lang="en-US" dirty="0"/>
                        <a:t>12km, 36km</a:t>
                      </a:r>
                    </a:p>
                  </a:txBody>
                  <a:tcPr/>
                </a:tc>
                <a:tc>
                  <a:txBody>
                    <a:bodyPr/>
                    <a:lstStyle/>
                    <a:p>
                      <a:pPr algn="ctr"/>
                      <a:r>
                        <a:rPr lang="en-US" dirty="0"/>
                        <a:t>CMAQ, </a:t>
                      </a:r>
                      <a:r>
                        <a:rPr lang="en-US" dirty="0" err="1"/>
                        <a:t>CAMx</a:t>
                      </a:r>
                      <a:endParaRPr lang="en-US" dirty="0"/>
                    </a:p>
                  </a:txBody>
                  <a:tcPr/>
                </a:tc>
                <a:extLst>
                  <a:ext uri="{0D108BD9-81ED-4DB2-BD59-A6C34878D82A}">
                    <a16:rowId xmlns:a16="http://schemas.microsoft.com/office/drawing/2014/main" val="1164192050"/>
                  </a:ext>
                </a:extLst>
              </a:tr>
              <a:tr h="701648">
                <a:tc>
                  <a:txBody>
                    <a:bodyPr/>
                    <a:lstStyle/>
                    <a:p>
                      <a:r>
                        <a:rPr lang="en-US" dirty="0"/>
                        <a:t>2016 SMOKE outputs by sector (aka pre-merged emissions)</a:t>
                      </a:r>
                    </a:p>
                  </a:txBody>
                  <a:tcPr/>
                </a:tc>
                <a:tc>
                  <a:txBody>
                    <a:bodyPr/>
                    <a:lstStyle/>
                    <a:p>
                      <a:pPr algn="ctr"/>
                      <a:endParaRPr lang="en-US" dirty="0"/>
                    </a:p>
                    <a:p>
                      <a:pPr algn="ctr"/>
                      <a:r>
                        <a:rPr lang="en-US" dirty="0"/>
                        <a:t>12km, 36km</a:t>
                      </a:r>
                    </a:p>
                  </a:txBody>
                  <a:tcPr/>
                </a:tc>
                <a:tc>
                  <a:txBody>
                    <a:bodyPr/>
                    <a:lstStyle/>
                    <a:p>
                      <a:pPr algn="ctr"/>
                      <a:endParaRPr lang="en-US" dirty="0"/>
                    </a:p>
                    <a:p>
                      <a:pPr algn="ctr"/>
                      <a:r>
                        <a:rPr lang="en-US" dirty="0"/>
                        <a:t>CMAQ*</a:t>
                      </a:r>
                    </a:p>
                  </a:txBody>
                  <a:tcPr/>
                </a:tc>
                <a:extLst>
                  <a:ext uri="{0D108BD9-81ED-4DB2-BD59-A6C34878D82A}">
                    <a16:rowId xmlns:a16="http://schemas.microsoft.com/office/drawing/2014/main" val="2996296365"/>
                  </a:ext>
                </a:extLst>
              </a:tr>
              <a:tr h="349317">
                <a:tc>
                  <a:txBody>
                    <a:bodyPr/>
                    <a:lstStyle/>
                    <a:p>
                      <a:r>
                        <a:rPr lang="en-US" dirty="0"/>
                        <a:t>Emissions plots, summaries</a:t>
                      </a:r>
                    </a:p>
                  </a:txBody>
                  <a:tcPr/>
                </a:tc>
                <a:tc>
                  <a:txBody>
                    <a:bodyPr/>
                    <a:lstStyle/>
                    <a:p>
                      <a:pPr algn="ctr"/>
                      <a:r>
                        <a:rPr lang="en-US" dirty="0"/>
                        <a:t>12km, 36km</a:t>
                      </a:r>
                    </a:p>
                  </a:txBody>
                  <a:tcPr/>
                </a:tc>
                <a:tc>
                  <a:txBody>
                    <a:bodyPr/>
                    <a:lstStyle/>
                    <a:p>
                      <a:pPr algn="ctr"/>
                      <a:r>
                        <a:rPr lang="en-US" dirty="0"/>
                        <a:t>N/A</a:t>
                      </a:r>
                    </a:p>
                  </a:txBody>
                  <a:tcPr/>
                </a:tc>
                <a:extLst>
                  <a:ext uri="{0D108BD9-81ED-4DB2-BD59-A6C34878D82A}">
                    <a16:rowId xmlns:a16="http://schemas.microsoft.com/office/drawing/2014/main" val="3050728326"/>
                  </a:ext>
                </a:extLst>
              </a:tr>
              <a:tr h="349317">
                <a:tc>
                  <a:txBody>
                    <a:bodyPr/>
                    <a:lstStyle/>
                    <a:p>
                      <a:r>
                        <a:rPr lang="en-US" dirty="0"/>
                        <a:t>Documentation (i.e., spec sheets)</a:t>
                      </a:r>
                    </a:p>
                  </a:txBody>
                  <a:tcPr/>
                </a:tc>
                <a:tc>
                  <a:txBody>
                    <a:bodyPr/>
                    <a:lstStyle/>
                    <a:p>
                      <a:pPr algn="ctr"/>
                      <a:r>
                        <a:rPr lang="en-US" dirty="0"/>
                        <a:t>N/A</a:t>
                      </a:r>
                    </a:p>
                  </a:txBody>
                  <a:tcPr/>
                </a:tc>
                <a:tc>
                  <a:txBody>
                    <a:bodyPr/>
                    <a:lstStyle/>
                    <a:p>
                      <a:pPr algn="ctr"/>
                      <a:r>
                        <a:rPr lang="en-US" dirty="0"/>
                        <a:t>N/A</a:t>
                      </a:r>
                    </a:p>
                  </a:txBody>
                  <a:tcPr/>
                </a:tc>
                <a:extLst>
                  <a:ext uri="{0D108BD9-81ED-4DB2-BD59-A6C34878D82A}">
                    <a16:rowId xmlns:a16="http://schemas.microsoft.com/office/drawing/2014/main" val="3294981374"/>
                  </a:ext>
                </a:extLst>
              </a:tr>
              <a:tr h="349317">
                <a:tc>
                  <a:txBody>
                    <a:bodyPr/>
                    <a:lstStyle/>
                    <a:p>
                      <a:r>
                        <a:rPr lang="en-US" dirty="0"/>
                        <a:t>Met data for AQM (same as beta)</a:t>
                      </a:r>
                    </a:p>
                  </a:txBody>
                  <a:tcPr/>
                </a:tc>
                <a:tc>
                  <a:txBody>
                    <a:bodyPr/>
                    <a:lstStyle/>
                    <a:p>
                      <a:pPr algn="ctr"/>
                      <a:r>
                        <a:rPr lang="en-US" dirty="0"/>
                        <a:t>12km, 36km</a:t>
                      </a:r>
                    </a:p>
                  </a:txBody>
                  <a:tcPr/>
                </a:tc>
                <a:tc>
                  <a:txBody>
                    <a:bodyPr/>
                    <a:lstStyle/>
                    <a:p>
                      <a:pPr algn="ctr"/>
                      <a:r>
                        <a:rPr lang="en-US" dirty="0"/>
                        <a:t>CMAQ, </a:t>
                      </a:r>
                      <a:r>
                        <a:rPr lang="en-US" dirty="0" err="1"/>
                        <a:t>CAMx</a:t>
                      </a:r>
                      <a:endParaRPr lang="en-US" dirty="0"/>
                    </a:p>
                  </a:txBody>
                  <a:tcPr/>
                </a:tc>
                <a:extLst>
                  <a:ext uri="{0D108BD9-81ED-4DB2-BD59-A6C34878D82A}">
                    <a16:rowId xmlns:a16="http://schemas.microsoft.com/office/drawing/2014/main" val="2612916273"/>
                  </a:ext>
                </a:extLst>
              </a:tr>
              <a:tr h="349317">
                <a:tc>
                  <a:txBody>
                    <a:bodyPr/>
                    <a:lstStyle/>
                    <a:p>
                      <a:r>
                        <a:rPr lang="en-US" dirty="0"/>
                        <a:t>IC/BCs (same as beta)</a:t>
                      </a:r>
                    </a:p>
                  </a:txBody>
                  <a:tcPr/>
                </a:tc>
                <a:tc>
                  <a:txBody>
                    <a:bodyPr/>
                    <a:lstStyle/>
                    <a:p>
                      <a:pPr algn="ctr"/>
                      <a:r>
                        <a:rPr lang="en-US" dirty="0"/>
                        <a:t>12km, 36km</a:t>
                      </a:r>
                    </a:p>
                  </a:txBody>
                  <a:tcPr/>
                </a:tc>
                <a:tc>
                  <a:txBody>
                    <a:bodyPr/>
                    <a:lstStyle/>
                    <a:p>
                      <a:pPr algn="ctr"/>
                      <a:r>
                        <a:rPr lang="en-US" dirty="0"/>
                        <a:t>CMAQ, </a:t>
                      </a:r>
                      <a:r>
                        <a:rPr lang="en-US" dirty="0" err="1"/>
                        <a:t>CAMx</a:t>
                      </a:r>
                      <a:endParaRPr lang="en-US" dirty="0"/>
                    </a:p>
                  </a:txBody>
                  <a:tcPr/>
                </a:tc>
                <a:extLst>
                  <a:ext uri="{0D108BD9-81ED-4DB2-BD59-A6C34878D82A}">
                    <a16:rowId xmlns:a16="http://schemas.microsoft.com/office/drawing/2014/main" val="4119140020"/>
                  </a:ext>
                </a:extLst>
              </a:tr>
              <a:tr h="273712">
                <a:tc>
                  <a:txBody>
                    <a:bodyPr/>
                    <a:lstStyle/>
                    <a:p>
                      <a:r>
                        <a:rPr lang="en-US" dirty="0"/>
                        <a:t>Site Compare Files (same as beta)</a:t>
                      </a:r>
                    </a:p>
                  </a:txBody>
                  <a:tcPr/>
                </a:tc>
                <a:tc>
                  <a:txBody>
                    <a:bodyPr/>
                    <a:lstStyle/>
                    <a:p>
                      <a:pPr algn="ctr"/>
                      <a:r>
                        <a:rPr lang="en-US" dirty="0"/>
                        <a:t>N/A</a:t>
                      </a:r>
                    </a:p>
                  </a:txBody>
                  <a:tcPr/>
                </a:tc>
                <a:tc>
                  <a:txBody>
                    <a:bodyPr/>
                    <a:lstStyle/>
                    <a:p>
                      <a:pPr algn="ctr"/>
                      <a:r>
                        <a:rPr lang="en-US" dirty="0"/>
                        <a:t>CMAQ, </a:t>
                      </a:r>
                      <a:r>
                        <a:rPr lang="en-US" dirty="0" err="1"/>
                        <a:t>CAMx</a:t>
                      </a:r>
                      <a:endParaRPr lang="en-US" dirty="0"/>
                    </a:p>
                  </a:txBody>
                  <a:tcPr/>
                </a:tc>
                <a:extLst>
                  <a:ext uri="{0D108BD9-81ED-4DB2-BD59-A6C34878D82A}">
                    <a16:rowId xmlns:a16="http://schemas.microsoft.com/office/drawing/2014/main" val="2632499326"/>
                  </a:ext>
                </a:extLst>
              </a:tr>
              <a:tr h="320648">
                <a:tc>
                  <a:txBody>
                    <a:bodyPr/>
                    <a:lstStyle/>
                    <a:p>
                      <a:r>
                        <a:rPr lang="en-US" dirty="0"/>
                        <a:t>2023 and 2028 SMOKE inputs and scripts</a:t>
                      </a:r>
                    </a:p>
                  </a:txBody>
                  <a:tcPr/>
                </a:tc>
                <a:tc>
                  <a:txBody>
                    <a:bodyPr/>
                    <a:lstStyle/>
                    <a:p>
                      <a:pPr algn="ctr"/>
                      <a:r>
                        <a:rPr lang="en-US" dirty="0"/>
                        <a:t>12km, 36km</a:t>
                      </a:r>
                    </a:p>
                  </a:txBody>
                  <a:tcPr/>
                </a:tc>
                <a:tc>
                  <a:txBody>
                    <a:bodyPr/>
                    <a:lstStyle/>
                    <a:p>
                      <a:pPr algn="ctr"/>
                      <a:r>
                        <a:rPr lang="en-US" dirty="0"/>
                        <a:t>CMAQ, </a:t>
                      </a:r>
                      <a:r>
                        <a:rPr lang="en-US" dirty="0" err="1"/>
                        <a:t>CAMx</a:t>
                      </a:r>
                      <a:endParaRPr lang="en-US" dirty="0"/>
                    </a:p>
                  </a:txBody>
                  <a:tcPr/>
                </a:tc>
                <a:extLst>
                  <a:ext uri="{0D108BD9-81ED-4DB2-BD59-A6C34878D82A}">
                    <a16:rowId xmlns:a16="http://schemas.microsoft.com/office/drawing/2014/main" val="3517653642"/>
                  </a:ext>
                </a:extLst>
              </a:tr>
              <a:tr h="349317">
                <a:tc>
                  <a:txBody>
                    <a:bodyPr/>
                    <a:lstStyle/>
                    <a:p>
                      <a:r>
                        <a:rPr lang="en-US" dirty="0"/>
                        <a:t>2023 and 2028 SMOKE outputs</a:t>
                      </a:r>
                    </a:p>
                  </a:txBody>
                  <a:tcPr/>
                </a:tc>
                <a:tc>
                  <a:txBody>
                    <a:bodyPr/>
                    <a:lstStyle/>
                    <a:p>
                      <a:pPr algn="ctr"/>
                      <a:r>
                        <a:rPr lang="en-US" dirty="0"/>
                        <a:t>12km, 36km</a:t>
                      </a:r>
                    </a:p>
                  </a:txBody>
                  <a:tcPr/>
                </a:tc>
                <a:tc>
                  <a:txBody>
                    <a:bodyPr/>
                    <a:lstStyle/>
                    <a:p>
                      <a:pPr algn="ctr"/>
                      <a:r>
                        <a:rPr lang="en-US" dirty="0"/>
                        <a:t>CMAQ, </a:t>
                      </a:r>
                      <a:r>
                        <a:rPr lang="en-US" dirty="0" err="1"/>
                        <a:t>CAMx</a:t>
                      </a:r>
                      <a:endParaRPr lang="en-US" dirty="0"/>
                    </a:p>
                  </a:txBody>
                  <a:tcPr/>
                </a:tc>
                <a:extLst>
                  <a:ext uri="{0D108BD9-81ED-4DB2-BD59-A6C34878D82A}">
                    <a16:rowId xmlns:a16="http://schemas.microsoft.com/office/drawing/2014/main" val="3108750837"/>
                  </a:ext>
                </a:extLst>
              </a:tr>
              <a:tr h="3493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 YET</a:t>
                      </a:r>
                      <a:r>
                        <a:rPr lang="en-US" dirty="0"/>
                        <a:t>: AQM-ready emissions</a:t>
                      </a:r>
                    </a:p>
                  </a:txBody>
                  <a:tcPr/>
                </a:tc>
                <a:tc>
                  <a:txBody>
                    <a:bodyPr/>
                    <a:lstStyle/>
                    <a:p>
                      <a:pPr algn="ctr"/>
                      <a:endParaRPr lang="en-US" b="1" dirty="0"/>
                    </a:p>
                  </a:txBody>
                  <a:tcPr/>
                </a:tc>
                <a:tc>
                  <a:txBody>
                    <a:bodyPr/>
                    <a:lstStyle/>
                    <a:p>
                      <a:pPr algn="ctr"/>
                      <a:endParaRPr lang="en-US" dirty="0"/>
                    </a:p>
                  </a:txBody>
                  <a:tcPr/>
                </a:tc>
                <a:extLst>
                  <a:ext uri="{0D108BD9-81ED-4DB2-BD59-A6C34878D82A}">
                    <a16:rowId xmlns:a16="http://schemas.microsoft.com/office/drawing/2014/main" val="2402270716"/>
                  </a:ext>
                </a:extLst>
              </a:tr>
            </a:tbl>
          </a:graphicData>
        </a:graphic>
      </p:graphicFrame>
      <p:sp>
        <p:nvSpPr>
          <p:cNvPr id="3" name="Slide Number Placeholder 2">
            <a:extLst>
              <a:ext uri="{FF2B5EF4-FFF2-40B4-BE49-F238E27FC236}">
                <a16:creationId xmlns:a16="http://schemas.microsoft.com/office/drawing/2014/main" id="{1BA81C3B-CF37-47FF-9AAB-804E0C0C8B47}"/>
              </a:ext>
            </a:extLst>
          </p:cNvPr>
          <p:cNvSpPr>
            <a:spLocks noGrp="1"/>
          </p:cNvSpPr>
          <p:nvPr>
            <p:ph type="sldNum" sz="quarter" idx="12"/>
          </p:nvPr>
        </p:nvSpPr>
        <p:spPr/>
        <p:txBody>
          <a:bodyPr/>
          <a:lstStyle/>
          <a:p>
            <a:fld id="{61C894BD-DCE2-4A96-A9AF-225BBEAC2A40}" type="slidenum">
              <a:rPr lang="en-US" smtClean="0"/>
              <a:pPr/>
              <a:t>7</a:t>
            </a:fld>
            <a:endParaRPr lang="en-US"/>
          </a:p>
        </p:txBody>
      </p:sp>
      <p:sp>
        <p:nvSpPr>
          <p:cNvPr id="4" name="Title 3">
            <a:extLst>
              <a:ext uri="{FF2B5EF4-FFF2-40B4-BE49-F238E27FC236}">
                <a16:creationId xmlns:a16="http://schemas.microsoft.com/office/drawing/2014/main" id="{E8439D39-1644-4B90-A613-481F35356E61}"/>
              </a:ext>
            </a:extLst>
          </p:cNvPr>
          <p:cNvSpPr>
            <a:spLocks noGrp="1"/>
          </p:cNvSpPr>
          <p:nvPr>
            <p:ph type="title"/>
          </p:nvPr>
        </p:nvSpPr>
        <p:spPr>
          <a:xfrm>
            <a:off x="1981200" y="274638"/>
            <a:ext cx="8229600" cy="1143000"/>
          </a:xfrm>
        </p:spPr>
        <p:txBody>
          <a:bodyPr/>
          <a:lstStyle/>
          <a:p>
            <a:r>
              <a:rPr lang="en-US" dirty="0"/>
              <a:t>2016v1 Release Contents</a:t>
            </a:r>
          </a:p>
        </p:txBody>
      </p:sp>
      <p:sp>
        <p:nvSpPr>
          <p:cNvPr id="6" name="TextBox 5">
            <a:extLst>
              <a:ext uri="{FF2B5EF4-FFF2-40B4-BE49-F238E27FC236}">
                <a16:creationId xmlns:a16="http://schemas.microsoft.com/office/drawing/2014/main" id="{7D494C53-8108-4155-A1D2-6BEC8394E067}"/>
              </a:ext>
            </a:extLst>
          </p:cNvPr>
          <p:cNvSpPr txBox="1"/>
          <p:nvPr/>
        </p:nvSpPr>
        <p:spPr>
          <a:xfrm>
            <a:off x="2149246" y="6084783"/>
            <a:ext cx="7893508" cy="646331"/>
          </a:xfrm>
          <a:prstGeom prst="rect">
            <a:avLst/>
          </a:prstGeom>
          <a:solidFill>
            <a:schemeClr val="bg1"/>
          </a:solidFill>
        </p:spPr>
        <p:txBody>
          <a:bodyPr wrap="none" rtlCol="0">
            <a:spAutoFit/>
          </a:bodyPr>
          <a:lstStyle/>
          <a:p>
            <a:r>
              <a:rPr lang="en-US" dirty="0"/>
              <a:t>* CMAQ format emissions are produced for each sector;</a:t>
            </a:r>
            <a:br>
              <a:rPr lang="en-US" dirty="0"/>
            </a:br>
            <a:r>
              <a:rPr lang="en-US" dirty="0"/>
              <a:t>  </a:t>
            </a:r>
            <a:r>
              <a:rPr lang="en-US" dirty="0" err="1"/>
              <a:t>CAMx</a:t>
            </a:r>
            <a:r>
              <a:rPr lang="en-US" dirty="0"/>
              <a:t> format emissions are created after merging CMAQ emissions</a:t>
            </a:r>
          </a:p>
        </p:txBody>
      </p:sp>
    </p:spTree>
    <p:extLst>
      <p:ext uri="{BB962C8B-B14F-4D97-AF65-F5344CB8AC3E}">
        <p14:creationId xmlns:p14="http://schemas.microsoft.com/office/powerpoint/2010/main" val="20058745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90600" y="2819400"/>
            <a:ext cx="10248899" cy="3486773"/>
          </a:xfrm>
        </p:spPr>
        <p:txBody>
          <a:bodyPr>
            <a:normAutofit/>
          </a:bodyPr>
          <a:lstStyle/>
          <a:p>
            <a:r>
              <a:rPr lang="en-US" sz="2800" b="1" u="sng" dirty="0"/>
              <a:t>Co-leads</a:t>
            </a:r>
            <a:r>
              <a:rPr lang="en-US" sz="2800" dirty="0"/>
              <a:t>: </a:t>
            </a:r>
            <a:r>
              <a:rPr lang="en-US" sz="2600" dirty="0"/>
              <a:t>Jeff Vukovich (EPA)</a:t>
            </a:r>
            <a:endParaRPr lang="en-US" sz="2600" b="1" dirty="0"/>
          </a:p>
          <a:p>
            <a:pPr marL="109728" indent="0">
              <a:buNone/>
            </a:pPr>
            <a:r>
              <a:rPr lang="en-US" sz="2600" dirty="0"/>
              <a:t> </a:t>
            </a:r>
            <a:endParaRPr lang="en-US" sz="2800" b="1" u="sng" dirty="0"/>
          </a:p>
          <a:p>
            <a:r>
              <a:rPr lang="en-US" sz="2800" b="1" u="sng" dirty="0"/>
              <a:t>Wiki</a:t>
            </a:r>
            <a:r>
              <a:rPr lang="en-US" sz="2800" dirty="0"/>
              <a:t>: </a:t>
            </a:r>
            <a:r>
              <a:rPr lang="en-US" sz="2400" dirty="0">
                <a:hlinkClick r:id="rId2"/>
              </a:rPr>
              <a:t>http://views.cira.colostate.edu/wiki/wiki/9175</a:t>
            </a:r>
            <a:endParaRPr lang="en-US" sz="2400" dirty="0"/>
          </a:p>
          <a:p>
            <a:pPr marL="109728" indent="0">
              <a:buNone/>
            </a:pPr>
            <a:endParaRPr lang="en-US" sz="2000" dirty="0"/>
          </a:p>
          <a:p>
            <a:r>
              <a:rPr lang="en-US" dirty="0"/>
              <a:t>Includes wildfires, prescribed fires and agricultural burns</a:t>
            </a:r>
          </a:p>
          <a:p>
            <a:endParaRPr lang="en-US" sz="2000" dirty="0"/>
          </a:p>
          <a:p>
            <a:endParaRPr lang="en-US" sz="2000" dirty="0"/>
          </a:p>
          <a:p>
            <a:endParaRPr lang="en-US" dirty="0"/>
          </a:p>
        </p:txBody>
      </p:sp>
      <p:sp>
        <p:nvSpPr>
          <p:cNvPr id="3" name="Slide Number Placeholder 2"/>
          <p:cNvSpPr>
            <a:spLocks noGrp="1"/>
          </p:cNvSpPr>
          <p:nvPr>
            <p:ph type="sldNum" sz="quarter" idx="12"/>
          </p:nvPr>
        </p:nvSpPr>
        <p:spPr/>
        <p:txBody>
          <a:bodyPr/>
          <a:lstStyle/>
          <a:p>
            <a:pPr>
              <a:defRPr/>
            </a:pPr>
            <a:fld id="{61C894BD-DCE2-4A96-A9AF-225BBEAC2A40}" type="slidenum">
              <a:rPr lang="en-US">
                <a:solidFill>
                  <a:prstClr val="black"/>
                </a:solidFill>
                <a:latin typeface="Lucida Sans Unicode"/>
              </a:rPr>
              <a:pPr>
                <a:defRPr/>
              </a:pPr>
              <a:t>70</a:t>
            </a:fld>
            <a:endParaRPr lang="en-US">
              <a:solidFill>
                <a:prstClr val="black"/>
              </a:solidFill>
              <a:latin typeface="Lucida Sans Unicode"/>
            </a:endParaRPr>
          </a:p>
        </p:txBody>
      </p:sp>
      <p:sp>
        <p:nvSpPr>
          <p:cNvPr id="4" name="Title 3"/>
          <p:cNvSpPr>
            <a:spLocks noGrp="1"/>
          </p:cNvSpPr>
          <p:nvPr>
            <p:ph type="title"/>
          </p:nvPr>
        </p:nvSpPr>
        <p:spPr>
          <a:xfrm>
            <a:off x="1676400" y="838200"/>
            <a:ext cx="4352365" cy="1143000"/>
          </a:xfrm>
        </p:spPr>
        <p:txBody>
          <a:bodyPr>
            <a:normAutofit fontScale="90000"/>
          </a:bodyPr>
          <a:lstStyle/>
          <a:p>
            <a:pPr algn="ctr"/>
            <a:r>
              <a:rPr lang="en-US" sz="4400" dirty="0"/>
              <a:t>Fires Workgroup</a:t>
            </a:r>
          </a:p>
        </p:txBody>
      </p:sp>
      <p:pic>
        <p:nvPicPr>
          <p:cNvPr id="6" name="Picture 5">
            <a:extLst>
              <a:ext uri="{FF2B5EF4-FFF2-40B4-BE49-F238E27FC236}">
                <a16:creationId xmlns:a16="http://schemas.microsoft.com/office/drawing/2014/main" id="{47B36459-2FEA-FF48-BD7F-271E01C71F6F}"/>
              </a:ext>
            </a:extLst>
          </p:cNvPr>
          <p:cNvPicPr>
            <a:picLocks noChangeAspect="1"/>
          </p:cNvPicPr>
          <p:nvPr/>
        </p:nvPicPr>
        <p:blipFill rotWithShape="1">
          <a:blip r:embed="rId3"/>
          <a:srcRect t="17018"/>
          <a:stretch/>
        </p:blipFill>
        <p:spPr>
          <a:xfrm>
            <a:off x="7696200" y="304800"/>
            <a:ext cx="3543300" cy="1960217"/>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9112515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990600"/>
            <a:ext cx="11049000" cy="5299584"/>
          </a:xfrm>
        </p:spPr>
        <p:txBody>
          <a:bodyPr>
            <a:normAutofit/>
          </a:bodyPr>
          <a:lstStyle/>
          <a:p>
            <a:r>
              <a:rPr lang="en-US" sz="2400" b="1" dirty="0"/>
              <a:t>Summary of 2016v1</a:t>
            </a:r>
          </a:p>
          <a:p>
            <a:pPr lvl="1"/>
            <a:r>
              <a:rPr lang="en-US" sz="2000" dirty="0"/>
              <a:t>Implemented newly acquired Fire information databases</a:t>
            </a:r>
          </a:p>
          <a:p>
            <a:pPr lvl="2"/>
            <a:r>
              <a:rPr lang="en-US" sz="2000" dirty="0"/>
              <a:t>US Forest Service FACTS: prescribed burns [shapefiles]</a:t>
            </a:r>
          </a:p>
          <a:p>
            <a:pPr lvl="2"/>
            <a:r>
              <a:rPr lang="en-US" sz="2000" dirty="0"/>
              <a:t>US Fish and Wildland Service (USFWS): wildfire and Rx </a:t>
            </a:r>
          </a:p>
          <a:p>
            <a:pPr lvl="2"/>
            <a:r>
              <a:rPr lang="en-US" sz="2000" dirty="0"/>
              <a:t>New Jersey: wildfire and prescribed</a:t>
            </a:r>
          </a:p>
          <a:p>
            <a:pPr lvl="2"/>
            <a:r>
              <a:rPr lang="en-US" sz="2000" dirty="0"/>
              <a:t>Georgia: day-specific ag burns (beta used month-specific)</a:t>
            </a:r>
          </a:p>
          <a:p>
            <a:pPr lvl="1"/>
            <a:r>
              <a:rPr lang="en-US" sz="2000" dirty="0"/>
              <a:t>Cleaned up obvious duplicate and bad fire information</a:t>
            </a:r>
            <a:endParaRPr lang="en-US" sz="2000" b="1" dirty="0"/>
          </a:p>
          <a:p>
            <a:r>
              <a:rPr lang="en-US" sz="2400" b="1" dirty="0"/>
              <a:t>Differences from beta</a:t>
            </a:r>
          </a:p>
          <a:p>
            <a:pPr lvl="1"/>
            <a:r>
              <a:rPr lang="en-US" sz="2000" dirty="0"/>
              <a:t>Overall wildfire and prescribed burn acres burned up from 17M acres (beta) to 17.1M acres</a:t>
            </a:r>
          </a:p>
          <a:p>
            <a:pPr lvl="1"/>
            <a:r>
              <a:rPr lang="en-US" sz="2000" dirty="0"/>
              <a:t>Prescribed acres burned up from 11.4M (beta) to 11.9M</a:t>
            </a:r>
          </a:p>
          <a:p>
            <a:pPr lvl="1"/>
            <a:r>
              <a:rPr lang="en-US" sz="2000" dirty="0"/>
              <a:t>Wildfire acres burned down from 5.61M (beta) to 5.2M</a:t>
            </a:r>
          </a:p>
          <a:p>
            <a:pPr lvl="1"/>
            <a:r>
              <a:rPr lang="en-US" sz="2000" dirty="0"/>
              <a:t>Deleted bad or duplicate fire information for major wildfires</a:t>
            </a:r>
          </a:p>
          <a:p>
            <a:pPr lvl="1"/>
            <a:r>
              <a:rPr lang="en-US" sz="2000" dirty="0"/>
              <a:t>Largest changes in acres burned are in CA, CO, SD, and OR</a:t>
            </a:r>
          </a:p>
          <a:p>
            <a:endParaRPr lang="en-US" sz="2000" dirty="0"/>
          </a:p>
        </p:txBody>
      </p:sp>
      <p:sp>
        <p:nvSpPr>
          <p:cNvPr id="3" name="Slide Number Placeholder 2"/>
          <p:cNvSpPr>
            <a:spLocks noGrp="1"/>
          </p:cNvSpPr>
          <p:nvPr>
            <p:ph type="sldNum" sz="quarter" idx="12"/>
          </p:nvPr>
        </p:nvSpPr>
        <p:spPr/>
        <p:txBody>
          <a:bodyPr/>
          <a:lstStyle/>
          <a:p>
            <a:pPr>
              <a:defRPr/>
            </a:pPr>
            <a:fld id="{61C894BD-DCE2-4A96-A9AF-225BBEAC2A40}" type="slidenum">
              <a:rPr lang="en-US">
                <a:solidFill>
                  <a:prstClr val="black"/>
                </a:solidFill>
                <a:latin typeface="Lucida Sans Unicode"/>
              </a:rPr>
              <a:pPr>
                <a:defRPr/>
              </a:pPr>
              <a:t>71</a:t>
            </a:fld>
            <a:endParaRPr lang="en-US">
              <a:solidFill>
                <a:prstClr val="black"/>
              </a:solidFill>
              <a:latin typeface="Lucida Sans Unicode"/>
            </a:endParaRPr>
          </a:p>
        </p:txBody>
      </p:sp>
      <p:sp>
        <p:nvSpPr>
          <p:cNvPr id="4" name="Title 3"/>
          <p:cNvSpPr>
            <a:spLocks noGrp="1"/>
          </p:cNvSpPr>
          <p:nvPr>
            <p:ph type="title"/>
          </p:nvPr>
        </p:nvSpPr>
        <p:spPr>
          <a:xfrm>
            <a:off x="609600" y="34636"/>
            <a:ext cx="9601200" cy="1143000"/>
          </a:xfrm>
        </p:spPr>
        <p:txBody>
          <a:bodyPr>
            <a:noAutofit/>
          </a:bodyPr>
          <a:lstStyle/>
          <a:p>
            <a:r>
              <a:rPr lang="en-US" sz="4000" dirty="0"/>
              <a:t>Fires Emissions Workgroup</a:t>
            </a:r>
          </a:p>
        </p:txBody>
      </p:sp>
    </p:spTree>
    <p:extLst>
      <p:ext uri="{BB962C8B-B14F-4D97-AF65-F5344CB8AC3E}">
        <p14:creationId xmlns:p14="http://schemas.microsoft.com/office/powerpoint/2010/main" val="14593988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98744" y="990600"/>
            <a:ext cx="8555832" cy="4917080"/>
          </a:xfrm>
        </p:spPr>
        <p:txBody>
          <a:bodyPr>
            <a:normAutofit/>
          </a:bodyPr>
          <a:lstStyle/>
          <a:p>
            <a:r>
              <a:rPr lang="en-US" sz="2600" b="1" dirty="0"/>
              <a:t>Milestones</a:t>
            </a:r>
          </a:p>
          <a:p>
            <a:pPr lvl="1"/>
            <a:r>
              <a:rPr lang="en-US" sz="2200" dirty="0"/>
              <a:t>2016v1 RELEASED</a:t>
            </a:r>
          </a:p>
          <a:p>
            <a:pPr lvl="2"/>
            <a:endParaRPr lang="en-US" sz="2200" dirty="0"/>
          </a:p>
        </p:txBody>
      </p:sp>
      <p:sp>
        <p:nvSpPr>
          <p:cNvPr id="3" name="Slide Number Placeholder 2"/>
          <p:cNvSpPr>
            <a:spLocks noGrp="1"/>
          </p:cNvSpPr>
          <p:nvPr>
            <p:ph type="sldNum" sz="quarter" idx="12"/>
          </p:nvPr>
        </p:nvSpPr>
        <p:spPr/>
        <p:txBody>
          <a:bodyPr/>
          <a:lstStyle/>
          <a:p>
            <a:pPr>
              <a:defRPr/>
            </a:pPr>
            <a:fld id="{61C894BD-DCE2-4A96-A9AF-225BBEAC2A40}" type="slidenum">
              <a:rPr lang="en-US">
                <a:solidFill>
                  <a:prstClr val="black"/>
                </a:solidFill>
                <a:latin typeface="Lucida Sans Unicode"/>
              </a:rPr>
              <a:pPr>
                <a:defRPr/>
              </a:pPr>
              <a:t>72</a:t>
            </a:fld>
            <a:endParaRPr lang="en-US">
              <a:solidFill>
                <a:prstClr val="black"/>
              </a:solidFill>
              <a:latin typeface="Lucida Sans Unicode"/>
            </a:endParaRPr>
          </a:p>
        </p:txBody>
      </p:sp>
      <p:sp>
        <p:nvSpPr>
          <p:cNvPr id="4" name="Title 3"/>
          <p:cNvSpPr>
            <a:spLocks noGrp="1"/>
          </p:cNvSpPr>
          <p:nvPr>
            <p:ph type="title"/>
          </p:nvPr>
        </p:nvSpPr>
        <p:spPr>
          <a:xfrm>
            <a:off x="2971800" y="9936"/>
            <a:ext cx="8229600" cy="1143000"/>
          </a:xfrm>
        </p:spPr>
        <p:txBody>
          <a:bodyPr>
            <a:normAutofit/>
          </a:bodyPr>
          <a:lstStyle/>
          <a:p>
            <a:r>
              <a:rPr lang="en-US" sz="3200" dirty="0"/>
              <a:t>Fires Emissions Workgroup</a:t>
            </a:r>
          </a:p>
        </p:txBody>
      </p:sp>
      <p:pic>
        <p:nvPicPr>
          <p:cNvPr id="5" name="Picture 4">
            <a:extLst>
              <a:ext uri="{FF2B5EF4-FFF2-40B4-BE49-F238E27FC236}">
                <a16:creationId xmlns:a16="http://schemas.microsoft.com/office/drawing/2014/main" id="{7DB8FD42-493D-494B-B656-331D19B133A9}"/>
              </a:ext>
            </a:extLst>
          </p:cNvPr>
          <p:cNvPicPr>
            <a:picLocks noChangeAspect="1"/>
          </p:cNvPicPr>
          <p:nvPr/>
        </p:nvPicPr>
        <p:blipFill>
          <a:blip r:embed="rId2"/>
          <a:stretch>
            <a:fillRect/>
          </a:stretch>
        </p:blipFill>
        <p:spPr>
          <a:xfrm>
            <a:off x="1974274" y="1990788"/>
            <a:ext cx="8280303" cy="4619601"/>
          </a:xfrm>
          <a:prstGeom prst="rect">
            <a:avLst/>
          </a:prstGeom>
        </p:spPr>
      </p:pic>
    </p:spTree>
    <p:extLst>
      <p:ext uri="{BB962C8B-B14F-4D97-AF65-F5344CB8AC3E}">
        <p14:creationId xmlns:p14="http://schemas.microsoft.com/office/powerpoint/2010/main" val="27249458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1672" y="-7738"/>
            <a:ext cx="8229600" cy="1143000"/>
          </a:xfrm>
        </p:spPr>
        <p:txBody>
          <a:bodyPr/>
          <a:lstStyle/>
          <a:p>
            <a:r>
              <a:rPr lang="en-US" dirty="0"/>
              <a:t>Results: U.S. Type Monthly</a:t>
            </a:r>
          </a:p>
        </p:txBody>
      </p:sp>
      <p:sp>
        <p:nvSpPr>
          <p:cNvPr id="4" name="Slide Number Placeholder 3"/>
          <p:cNvSpPr>
            <a:spLocks noGrp="1"/>
          </p:cNvSpPr>
          <p:nvPr>
            <p:ph type="sldNum" sz="quarter" idx="10"/>
          </p:nvPr>
        </p:nvSpPr>
        <p:spPr/>
        <p:txBody>
          <a:bodyPr/>
          <a:lstStyle/>
          <a:p>
            <a:fld id="{7271FB08-50D0-428B-8664-DA022D651F1F}" type="slidenum">
              <a:rPr lang="en-US" smtClean="0"/>
              <a:pPr/>
              <a:t>73</a:t>
            </a:fld>
            <a:endParaRPr lang="en-US" dirty="0"/>
          </a:p>
        </p:txBody>
      </p:sp>
      <p:pic>
        <p:nvPicPr>
          <p:cNvPr id="3" name="Picture 2">
            <a:extLst>
              <a:ext uri="{FF2B5EF4-FFF2-40B4-BE49-F238E27FC236}">
                <a16:creationId xmlns:a16="http://schemas.microsoft.com/office/drawing/2014/main" id="{01C8BE54-A52B-4A31-9565-8DDEE1965D67}"/>
              </a:ext>
            </a:extLst>
          </p:cNvPr>
          <p:cNvPicPr>
            <a:picLocks noChangeAspect="1"/>
          </p:cNvPicPr>
          <p:nvPr/>
        </p:nvPicPr>
        <p:blipFill>
          <a:blip r:embed="rId3"/>
          <a:stretch>
            <a:fillRect/>
          </a:stretch>
        </p:blipFill>
        <p:spPr>
          <a:xfrm>
            <a:off x="1913963" y="856818"/>
            <a:ext cx="3924921" cy="5667585"/>
          </a:xfrm>
          <a:prstGeom prst="rect">
            <a:avLst/>
          </a:prstGeom>
        </p:spPr>
      </p:pic>
      <p:pic>
        <p:nvPicPr>
          <p:cNvPr id="5" name="Picture 4">
            <a:extLst>
              <a:ext uri="{FF2B5EF4-FFF2-40B4-BE49-F238E27FC236}">
                <a16:creationId xmlns:a16="http://schemas.microsoft.com/office/drawing/2014/main" id="{77C640B6-DBA1-47B5-9AC2-3FD5834C711F}"/>
              </a:ext>
            </a:extLst>
          </p:cNvPr>
          <p:cNvPicPr>
            <a:picLocks noChangeAspect="1"/>
          </p:cNvPicPr>
          <p:nvPr/>
        </p:nvPicPr>
        <p:blipFill>
          <a:blip r:embed="rId4"/>
          <a:stretch>
            <a:fillRect/>
          </a:stretch>
        </p:blipFill>
        <p:spPr>
          <a:xfrm>
            <a:off x="5866594" y="856818"/>
            <a:ext cx="4039407" cy="5825759"/>
          </a:xfrm>
          <a:prstGeom prst="rect">
            <a:avLst/>
          </a:prstGeom>
        </p:spPr>
      </p:pic>
    </p:spTree>
    <p:extLst>
      <p:ext uri="{BB962C8B-B14F-4D97-AF65-F5344CB8AC3E}">
        <p14:creationId xmlns:p14="http://schemas.microsoft.com/office/powerpoint/2010/main" val="17875480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14A632-5988-47A5-820A-3939830279B5}"/>
              </a:ext>
            </a:extLst>
          </p:cNvPr>
          <p:cNvSpPr>
            <a:spLocks noGrp="1"/>
          </p:cNvSpPr>
          <p:nvPr>
            <p:ph type="sldNum" sz="quarter" idx="12"/>
          </p:nvPr>
        </p:nvSpPr>
        <p:spPr/>
        <p:txBody>
          <a:bodyPr/>
          <a:lstStyle/>
          <a:p>
            <a:fld id="{61C894BD-DCE2-4A96-A9AF-225BBEAC2A40}" type="slidenum">
              <a:rPr lang="en-US" smtClean="0"/>
              <a:pPr/>
              <a:t>74</a:t>
            </a:fld>
            <a:endParaRPr lang="en-US" dirty="0"/>
          </a:p>
        </p:txBody>
      </p:sp>
      <p:pic>
        <p:nvPicPr>
          <p:cNvPr id="5" name="Picture 4" descr="A close up of a map&#10;&#10;Description generated with high confidence">
            <a:extLst>
              <a:ext uri="{FF2B5EF4-FFF2-40B4-BE49-F238E27FC236}">
                <a16:creationId xmlns:a16="http://schemas.microsoft.com/office/drawing/2014/main" id="{645ED685-4EEC-42A2-B571-46ABC252D8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3809" y="727076"/>
            <a:ext cx="8524382" cy="5029200"/>
          </a:xfrm>
          <a:prstGeom prst="rect">
            <a:avLst/>
          </a:prstGeom>
        </p:spPr>
      </p:pic>
      <p:sp>
        <p:nvSpPr>
          <p:cNvPr id="6" name="Title 1">
            <a:extLst>
              <a:ext uri="{FF2B5EF4-FFF2-40B4-BE49-F238E27FC236}">
                <a16:creationId xmlns:a16="http://schemas.microsoft.com/office/drawing/2014/main" id="{68C7FEFC-E37D-44B4-88D6-B167DD09219B}"/>
              </a:ext>
            </a:extLst>
          </p:cNvPr>
          <p:cNvSpPr txBox="1">
            <a:spLocks/>
          </p:cNvSpPr>
          <p:nvPr/>
        </p:nvSpPr>
        <p:spPr>
          <a:xfrm>
            <a:off x="1524000" y="254000"/>
            <a:ext cx="9144000" cy="914400"/>
          </a:xfrm>
          <a:prstGeom prst="rect">
            <a:avLst/>
          </a:prstGeom>
        </p:spPr>
        <p:txBody>
          <a:bodyPr>
            <a:normAutofit fontScale="97500"/>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en-US" sz="3600" dirty="0"/>
              <a:t>Gridded Annual PM2.5: 12km resolution</a:t>
            </a:r>
          </a:p>
        </p:txBody>
      </p:sp>
      <p:sp>
        <p:nvSpPr>
          <p:cNvPr id="4" name="TextBox 3">
            <a:extLst>
              <a:ext uri="{FF2B5EF4-FFF2-40B4-BE49-F238E27FC236}">
                <a16:creationId xmlns:a16="http://schemas.microsoft.com/office/drawing/2014/main" id="{E0C9B044-5153-4226-AFD2-D5B90C546198}"/>
              </a:ext>
            </a:extLst>
          </p:cNvPr>
          <p:cNvSpPr txBox="1"/>
          <p:nvPr/>
        </p:nvSpPr>
        <p:spPr>
          <a:xfrm>
            <a:off x="3200401" y="5860021"/>
            <a:ext cx="6080511" cy="461665"/>
          </a:xfrm>
          <a:prstGeom prst="rect">
            <a:avLst/>
          </a:prstGeom>
          <a:noFill/>
        </p:spPr>
        <p:txBody>
          <a:bodyPr wrap="none" rtlCol="0">
            <a:spAutoFit/>
          </a:bodyPr>
          <a:lstStyle/>
          <a:p>
            <a:r>
              <a:rPr lang="en-US" sz="2400" dirty="0"/>
              <a:t>Includes wildfires and prescribed burns</a:t>
            </a:r>
          </a:p>
        </p:txBody>
      </p:sp>
    </p:spTree>
    <p:extLst>
      <p:ext uri="{BB962C8B-B14F-4D97-AF65-F5344CB8AC3E}">
        <p14:creationId xmlns:p14="http://schemas.microsoft.com/office/powerpoint/2010/main" val="21729210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CD4F2A9-2759-46D6-B026-D2159B8F7F62}"/>
              </a:ext>
            </a:extLst>
          </p:cNvPr>
          <p:cNvSpPr>
            <a:spLocks noGrp="1"/>
          </p:cNvSpPr>
          <p:nvPr>
            <p:ph type="sldNum" sz="quarter" idx="12"/>
          </p:nvPr>
        </p:nvSpPr>
        <p:spPr/>
        <p:txBody>
          <a:bodyPr/>
          <a:lstStyle/>
          <a:p>
            <a:fld id="{61C894BD-DCE2-4A96-A9AF-225BBEAC2A40}" type="slidenum">
              <a:rPr lang="en-US" smtClean="0"/>
              <a:pPr/>
              <a:t>75</a:t>
            </a:fld>
            <a:endParaRPr lang="en-US" dirty="0"/>
          </a:p>
        </p:txBody>
      </p:sp>
      <p:pic>
        <p:nvPicPr>
          <p:cNvPr id="5" name="Picture 4" descr="A close up of a map&#10;&#10;Description generated with high confidence">
            <a:extLst>
              <a:ext uri="{FF2B5EF4-FFF2-40B4-BE49-F238E27FC236}">
                <a16:creationId xmlns:a16="http://schemas.microsoft.com/office/drawing/2014/main" id="{FD3C0235-3A56-4EE0-BE9A-80347E64886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513"/>
          <a:stretch/>
        </p:blipFill>
        <p:spPr>
          <a:xfrm>
            <a:off x="1295400" y="1856251"/>
            <a:ext cx="5294380" cy="3145499"/>
          </a:xfrm>
          <a:prstGeom prst="rect">
            <a:avLst/>
          </a:prstGeom>
        </p:spPr>
      </p:pic>
      <p:pic>
        <p:nvPicPr>
          <p:cNvPr id="7" name="Picture 6" descr="A close up of a map&#10;&#10;Description generated with high confidence">
            <a:extLst>
              <a:ext uri="{FF2B5EF4-FFF2-40B4-BE49-F238E27FC236}">
                <a16:creationId xmlns:a16="http://schemas.microsoft.com/office/drawing/2014/main" id="{B103102C-558A-499F-9464-5C301FEF34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39" r="20840"/>
          <a:stretch/>
        </p:blipFill>
        <p:spPr>
          <a:xfrm>
            <a:off x="6553200" y="1818151"/>
            <a:ext cx="4114801" cy="3145499"/>
          </a:xfrm>
          <a:prstGeom prst="rect">
            <a:avLst/>
          </a:prstGeom>
        </p:spPr>
      </p:pic>
      <p:sp>
        <p:nvSpPr>
          <p:cNvPr id="8" name="Title 1">
            <a:extLst>
              <a:ext uri="{FF2B5EF4-FFF2-40B4-BE49-F238E27FC236}">
                <a16:creationId xmlns:a16="http://schemas.microsoft.com/office/drawing/2014/main" id="{058E6C0D-5949-4CFA-B959-79F9FCD6AA31}"/>
              </a:ext>
            </a:extLst>
          </p:cNvPr>
          <p:cNvSpPr txBox="1">
            <a:spLocks/>
          </p:cNvSpPr>
          <p:nvPr/>
        </p:nvSpPr>
        <p:spPr>
          <a:xfrm>
            <a:off x="1524000" y="254000"/>
            <a:ext cx="9144000" cy="914400"/>
          </a:xfrm>
          <a:prstGeom prst="rect">
            <a:avLst/>
          </a:prstGeom>
        </p:spPr>
        <p:txBody>
          <a:bodyPr>
            <a:normAutofit fontScale="97500"/>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en-US" sz="3600" dirty="0"/>
              <a:t>Gridded Monthly PM2.5: 12km resolution</a:t>
            </a:r>
          </a:p>
        </p:txBody>
      </p:sp>
      <p:sp>
        <p:nvSpPr>
          <p:cNvPr id="9" name="TextBox 8">
            <a:extLst>
              <a:ext uri="{FF2B5EF4-FFF2-40B4-BE49-F238E27FC236}">
                <a16:creationId xmlns:a16="http://schemas.microsoft.com/office/drawing/2014/main" id="{5DB5EBEE-5636-4652-A74F-EBCE48A1A03B}"/>
              </a:ext>
            </a:extLst>
          </p:cNvPr>
          <p:cNvSpPr txBox="1"/>
          <p:nvPr/>
        </p:nvSpPr>
        <p:spPr>
          <a:xfrm>
            <a:off x="3200401" y="1524000"/>
            <a:ext cx="867545" cy="369332"/>
          </a:xfrm>
          <a:prstGeom prst="rect">
            <a:avLst/>
          </a:prstGeom>
          <a:noFill/>
        </p:spPr>
        <p:txBody>
          <a:bodyPr wrap="none" rtlCol="0">
            <a:spAutoFit/>
          </a:bodyPr>
          <a:lstStyle/>
          <a:p>
            <a:r>
              <a:rPr lang="en-US" dirty="0"/>
              <a:t>March</a:t>
            </a:r>
          </a:p>
        </p:txBody>
      </p:sp>
      <p:sp>
        <p:nvSpPr>
          <p:cNvPr id="10" name="TextBox 9">
            <a:extLst>
              <a:ext uri="{FF2B5EF4-FFF2-40B4-BE49-F238E27FC236}">
                <a16:creationId xmlns:a16="http://schemas.microsoft.com/office/drawing/2014/main" id="{40E755C2-37F9-4A2F-ACA8-AF7F7AEA5A92}"/>
              </a:ext>
            </a:extLst>
          </p:cNvPr>
          <p:cNvSpPr txBox="1"/>
          <p:nvPr/>
        </p:nvSpPr>
        <p:spPr>
          <a:xfrm>
            <a:off x="8254753" y="1514368"/>
            <a:ext cx="587020" cy="369332"/>
          </a:xfrm>
          <a:prstGeom prst="rect">
            <a:avLst/>
          </a:prstGeom>
          <a:noFill/>
        </p:spPr>
        <p:txBody>
          <a:bodyPr wrap="none" rtlCol="0">
            <a:spAutoFit/>
          </a:bodyPr>
          <a:lstStyle/>
          <a:p>
            <a:r>
              <a:rPr lang="en-US" dirty="0"/>
              <a:t>July</a:t>
            </a:r>
          </a:p>
        </p:txBody>
      </p:sp>
      <p:sp>
        <p:nvSpPr>
          <p:cNvPr id="11" name="TextBox 10">
            <a:extLst>
              <a:ext uri="{FF2B5EF4-FFF2-40B4-BE49-F238E27FC236}">
                <a16:creationId xmlns:a16="http://schemas.microsoft.com/office/drawing/2014/main" id="{B01D2559-2216-4D8E-B268-F2E011171650}"/>
              </a:ext>
            </a:extLst>
          </p:cNvPr>
          <p:cNvSpPr txBox="1"/>
          <p:nvPr/>
        </p:nvSpPr>
        <p:spPr>
          <a:xfrm>
            <a:off x="6314993" y="1981200"/>
            <a:ext cx="476412" cy="369332"/>
          </a:xfrm>
          <a:prstGeom prst="rect">
            <a:avLst/>
          </a:prstGeom>
          <a:noFill/>
        </p:spPr>
        <p:txBody>
          <a:bodyPr wrap="none" rtlCol="0">
            <a:spAutoFit/>
          </a:bodyPr>
          <a:lstStyle/>
          <a:p>
            <a:r>
              <a:rPr lang="en-US" dirty="0"/>
              <a:t>60</a:t>
            </a:r>
          </a:p>
        </p:txBody>
      </p:sp>
      <p:sp>
        <p:nvSpPr>
          <p:cNvPr id="12" name="TextBox 11">
            <a:extLst>
              <a:ext uri="{FF2B5EF4-FFF2-40B4-BE49-F238E27FC236}">
                <a16:creationId xmlns:a16="http://schemas.microsoft.com/office/drawing/2014/main" id="{523692B9-A2A1-469E-B26C-B73914B08A56}"/>
              </a:ext>
            </a:extLst>
          </p:cNvPr>
          <p:cNvSpPr txBox="1"/>
          <p:nvPr/>
        </p:nvSpPr>
        <p:spPr>
          <a:xfrm>
            <a:off x="2863817" y="5382567"/>
            <a:ext cx="6080511" cy="461665"/>
          </a:xfrm>
          <a:prstGeom prst="rect">
            <a:avLst/>
          </a:prstGeom>
          <a:noFill/>
        </p:spPr>
        <p:txBody>
          <a:bodyPr wrap="none" rtlCol="0">
            <a:spAutoFit/>
          </a:bodyPr>
          <a:lstStyle/>
          <a:p>
            <a:r>
              <a:rPr lang="en-US" sz="2400" dirty="0"/>
              <a:t>Includes wildfires and prescribed burns</a:t>
            </a:r>
          </a:p>
        </p:txBody>
      </p:sp>
    </p:spTree>
    <p:extLst>
      <p:ext uri="{BB962C8B-B14F-4D97-AF65-F5344CB8AC3E}">
        <p14:creationId xmlns:p14="http://schemas.microsoft.com/office/powerpoint/2010/main" val="171515227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A994B9-FEAF-4170-B654-BD67C59D9C8F}"/>
              </a:ext>
            </a:extLst>
          </p:cNvPr>
          <p:cNvSpPr>
            <a:spLocks noGrp="1"/>
          </p:cNvSpPr>
          <p:nvPr>
            <p:ph idx="1"/>
          </p:nvPr>
        </p:nvSpPr>
        <p:spPr>
          <a:xfrm>
            <a:off x="762000" y="1342652"/>
            <a:ext cx="10820400" cy="4872992"/>
          </a:xfrm>
        </p:spPr>
        <p:txBody>
          <a:bodyPr>
            <a:normAutofit/>
          </a:bodyPr>
          <a:lstStyle/>
          <a:p>
            <a:pPr>
              <a:spcBef>
                <a:spcPts val="600"/>
              </a:spcBef>
            </a:pPr>
            <a:r>
              <a:rPr lang="en-US" dirty="0"/>
              <a:t>Environment and Climate Change Canada provided year 2015 data and factors to adjust to future years</a:t>
            </a:r>
          </a:p>
          <a:p>
            <a:pPr lvl="1">
              <a:spcBef>
                <a:spcPts val="600"/>
              </a:spcBef>
            </a:pPr>
            <a:r>
              <a:rPr lang="en-US" dirty="0"/>
              <a:t>Suspiciously high PM was noticed in Alberta / Saskatchewan and the Canadians agreed</a:t>
            </a:r>
          </a:p>
          <a:p>
            <a:pPr lvl="1">
              <a:spcBef>
                <a:spcPts val="600"/>
              </a:spcBef>
            </a:pPr>
            <a:r>
              <a:rPr lang="en-US" dirty="0"/>
              <a:t>Since beta, adjustments to PM in these areas were developed for regional haze and 2016v1 modeling</a:t>
            </a:r>
          </a:p>
          <a:p>
            <a:pPr>
              <a:spcBef>
                <a:spcPts val="600"/>
              </a:spcBef>
            </a:pPr>
            <a:r>
              <a:rPr lang="en-US" dirty="0"/>
              <a:t>Mexico</a:t>
            </a:r>
          </a:p>
          <a:p>
            <a:pPr lvl="1">
              <a:spcBef>
                <a:spcPts val="600"/>
              </a:spcBef>
            </a:pPr>
            <a:r>
              <a:rPr lang="en-US" dirty="0"/>
              <a:t>2016v1 is based on a projection from the 2008 inventory</a:t>
            </a:r>
          </a:p>
          <a:p>
            <a:pPr lvl="1">
              <a:spcBef>
                <a:spcPts val="600"/>
              </a:spcBef>
            </a:pPr>
            <a:r>
              <a:rPr lang="en-US" dirty="0"/>
              <a:t>SEMARNAT has recently provided their 2016 inventory</a:t>
            </a:r>
          </a:p>
          <a:p>
            <a:pPr lvl="1">
              <a:spcBef>
                <a:spcPts val="600"/>
              </a:spcBef>
            </a:pPr>
            <a:r>
              <a:rPr lang="en-US" dirty="0"/>
              <a:t>EPA is working on converting the 2016 data to SMOKE format</a:t>
            </a:r>
          </a:p>
          <a:p>
            <a:pPr lvl="1"/>
            <a:endParaRPr lang="en-US" dirty="0"/>
          </a:p>
        </p:txBody>
      </p:sp>
      <p:sp>
        <p:nvSpPr>
          <p:cNvPr id="3" name="Slide Number Placeholder 2">
            <a:extLst>
              <a:ext uri="{FF2B5EF4-FFF2-40B4-BE49-F238E27FC236}">
                <a16:creationId xmlns:a16="http://schemas.microsoft.com/office/drawing/2014/main" id="{6B454B1D-7AD5-4434-A4B0-71A3BC1A7D2E}"/>
              </a:ext>
            </a:extLst>
          </p:cNvPr>
          <p:cNvSpPr>
            <a:spLocks noGrp="1"/>
          </p:cNvSpPr>
          <p:nvPr>
            <p:ph type="sldNum" sz="quarter" idx="12"/>
          </p:nvPr>
        </p:nvSpPr>
        <p:spPr/>
        <p:txBody>
          <a:bodyPr/>
          <a:lstStyle/>
          <a:p>
            <a:fld id="{61C894BD-DCE2-4A96-A9AF-225BBEAC2A40}" type="slidenum">
              <a:rPr lang="en-US" smtClean="0"/>
              <a:pPr/>
              <a:t>76</a:t>
            </a:fld>
            <a:endParaRPr lang="en-US"/>
          </a:p>
        </p:txBody>
      </p:sp>
      <p:sp>
        <p:nvSpPr>
          <p:cNvPr id="4" name="Title 3">
            <a:extLst>
              <a:ext uri="{FF2B5EF4-FFF2-40B4-BE49-F238E27FC236}">
                <a16:creationId xmlns:a16="http://schemas.microsoft.com/office/drawing/2014/main" id="{3D05E7F6-0343-4FAC-A952-830E8F36678C}"/>
              </a:ext>
            </a:extLst>
          </p:cNvPr>
          <p:cNvSpPr>
            <a:spLocks noGrp="1"/>
          </p:cNvSpPr>
          <p:nvPr>
            <p:ph type="title"/>
          </p:nvPr>
        </p:nvSpPr>
        <p:spPr/>
        <p:txBody>
          <a:bodyPr/>
          <a:lstStyle/>
          <a:p>
            <a:pPr algn="ctr"/>
            <a:r>
              <a:rPr lang="en-US" dirty="0"/>
              <a:t>International Emissions</a:t>
            </a:r>
          </a:p>
        </p:txBody>
      </p:sp>
    </p:spTree>
    <p:extLst>
      <p:ext uri="{BB962C8B-B14F-4D97-AF65-F5344CB8AC3E}">
        <p14:creationId xmlns:p14="http://schemas.microsoft.com/office/powerpoint/2010/main" val="362843854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3200399"/>
            <a:ext cx="10515600" cy="3567545"/>
          </a:xfrm>
        </p:spPr>
        <p:txBody>
          <a:bodyPr>
            <a:normAutofit/>
          </a:bodyPr>
          <a:lstStyle/>
          <a:p>
            <a:r>
              <a:rPr lang="en-US" sz="2800" b="1" u="sng" dirty="0"/>
              <a:t>Co-leads</a:t>
            </a:r>
            <a:r>
              <a:rPr lang="en-US" sz="2800" dirty="0"/>
              <a:t>: Eric Zalewsky (NYSDEC), Zac Adelman (LADCO)</a:t>
            </a:r>
          </a:p>
          <a:p>
            <a:pPr marL="109728" indent="0">
              <a:buNone/>
            </a:pPr>
            <a:endParaRPr lang="en-US" sz="2600" dirty="0"/>
          </a:p>
          <a:p>
            <a:r>
              <a:rPr lang="en-US" sz="2800" b="1" u="sng" dirty="0"/>
              <a:t>Wiki</a:t>
            </a:r>
            <a:r>
              <a:rPr lang="en-US" sz="2800" dirty="0"/>
              <a:t>:</a:t>
            </a:r>
            <a:r>
              <a:rPr lang="en-US" sz="3200" dirty="0"/>
              <a:t> </a:t>
            </a:r>
            <a:r>
              <a:rPr lang="en-US" sz="2400" dirty="0">
                <a:hlinkClick r:id="rId2"/>
              </a:rPr>
              <a:t>http://views.cira.colostate.edu/wiki/wiki/9190</a:t>
            </a:r>
            <a:endParaRPr lang="en-US" sz="2400" dirty="0"/>
          </a:p>
          <a:p>
            <a:endParaRPr lang="en-US" sz="2300" dirty="0"/>
          </a:p>
        </p:txBody>
      </p:sp>
      <p:sp>
        <p:nvSpPr>
          <p:cNvPr id="3" name="Slide Number Placeholder 2"/>
          <p:cNvSpPr>
            <a:spLocks noGrp="1"/>
          </p:cNvSpPr>
          <p:nvPr>
            <p:ph type="sldNum" sz="quarter" idx="12"/>
          </p:nvPr>
        </p:nvSpPr>
        <p:spPr/>
        <p:txBody>
          <a:bodyPr/>
          <a:lstStyle/>
          <a:p>
            <a:fld id="{61C894BD-DCE2-4A96-A9AF-225BBEAC2A40}" type="slidenum">
              <a:rPr lang="en-US" smtClean="0"/>
              <a:pPr/>
              <a:t>77</a:t>
            </a:fld>
            <a:endParaRPr lang="en-US"/>
          </a:p>
        </p:txBody>
      </p:sp>
      <p:sp>
        <p:nvSpPr>
          <p:cNvPr id="4" name="Title 3"/>
          <p:cNvSpPr>
            <a:spLocks noGrp="1"/>
          </p:cNvSpPr>
          <p:nvPr>
            <p:ph type="title"/>
          </p:nvPr>
        </p:nvSpPr>
        <p:spPr>
          <a:xfrm>
            <a:off x="1600200" y="973693"/>
            <a:ext cx="5684520" cy="1143000"/>
          </a:xfrm>
        </p:spPr>
        <p:txBody>
          <a:bodyPr>
            <a:noAutofit/>
          </a:bodyPr>
          <a:lstStyle/>
          <a:p>
            <a:pPr algn="ctr"/>
            <a:r>
              <a:rPr lang="en-US" sz="3600" dirty="0"/>
              <a:t>Emissions Modeling Workgroup</a:t>
            </a:r>
          </a:p>
        </p:txBody>
      </p:sp>
      <p:pic>
        <p:nvPicPr>
          <p:cNvPr id="5" name="Picture 4">
            <a:extLst>
              <a:ext uri="{FF2B5EF4-FFF2-40B4-BE49-F238E27FC236}">
                <a16:creationId xmlns:a16="http://schemas.microsoft.com/office/drawing/2014/main" id="{A8815B99-352E-0848-91D9-7F436C0D1038}"/>
              </a:ext>
            </a:extLst>
          </p:cNvPr>
          <p:cNvPicPr>
            <a:picLocks noChangeAspect="1"/>
          </p:cNvPicPr>
          <p:nvPr/>
        </p:nvPicPr>
        <p:blipFill rotWithShape="1">
          <a:blip r:embed="rId3"/>
          <a:srcRect t="2904" r="3601" b="5155"/>
          <a:stretch/>
        </p:blipFill>
        <p:spPr>
          <a:xfrm>
            <a:off x="8916036" y="364093"/>
            <a:ext cx="2613660" cy="236220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97765085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CA8F153-0B7C-7643-B9F8-FE3EE08C918B}"/>
              </a:ext>
            </a:extLst>
          </p:cNvPr>
          <p:cNvSpPr>
            <a:spLocks noGrp="1"/>
          </p:cNvSpPr>
          <p:nvPr>
            <p:ph idx="1"/>
          </p:nvPr>
        </p:nvSpPr>
        <p:spPr>
          <a:xfrm>
            <a:off x="609600" y="1481332"/>
            <a:ext cx="10591800" cy="4767068"/>
          </a:xfrm>
        </p:spPr>
        <p:txBody>
          <a:bodyPr>
            <a:normAutofit/>
          </a:bodyPr>
          <a:lstStyle/>
          <a:p>
            <a:r>
              <a:rPr lang="en-US" b="1" u="sng" dirty="0"/>
              <a:t>Approach</a:t>
            </a:r>
            <a:r>
              <a:rPr lang="en-US" dirty="0"/>
              <a:t>: To test and help document the emissions modeling platform</a:t>
            </a:r>
          </a:p>
          <a:p>
            <a:endParaRPr lang="en-US" dirty="0"/>
          </a:p>
          <a:p>
            <a:pPr>
              <a:spcAft>
                <a:spcPts val="600"/>
              </a:spcAft>
            </a:pPr>
            <a:r>
              <a:rPr lang="en-US" dirty="0"/>
              <a:t>Work to-date on 2016v1</a:t>
            </a:r>
          </a:p>
          <a:p>
            <a:pPr lvl="1">
              <a:spcAft>
                <a:spcPts val="600"/>
              </a:spcAft>
            </a:pPr>
            <a:r>
              <a:rPr lang="en-US" dirty="0"/>
              <a:t>LADCO using platform scripts and data and are processing through SMOKE</a:t>
            </a:r>
          </a:p>
          <a:p>
            <a:pPr lvl="1">
              <a:spcAft>
                <a:spcPts val="600"/>
              </a:spcAft>
            </a:pPr>
            <a:r>
              <a:rPr lang="en-US" dirty="0"/>
              <a:t>Created plots and charts for comparison to past platforms</a:t>
            </a:r>
          </a:p>
          <a:p>
            <a:pPr lvl="1">
              <a:spcAft>
                <a:spcPts val="600"/>
              </a:spcAft>
            </a:pPr>
            <a:r>
              <a:rPr lang="en-US" dirty="0"/>
              <a:t>Reviewed 2016v1 documentation</a:t>
            </a:r>
          </a:p>
          <a:p>
            <a:pPr lvl="1">
              <a:spcAft>
                <a:spcPts val="600"/>
              </a:spcAft>
            </a:pPr>
            <a:r>
              <a:rPr lang="en-US" dirty="0"/>
              <a:t>NYSDEC, LADCO &amp; VADEQ developed scripts and documentation to incorporate ERTAC EGU option in v1 platform</a:t>
            </a:r>
          </a:p>
        </p:txBody>
      </p:sp>
      <p:sp>
        <p:nvSpPr>
          <p:cNvPr id="3" name="Slide Number Placeholder 2">
            <a:extLst>
              <a:ext uri="{FF2B5EF4-FFF2-40B4-BE49-F238E27FC236}">
                <a16:creationId xmlns:a16="http://schemas.microsoft.com/office/drawing/2014/main" id="{B361BFCC-D5E2-8B43-822A-23D378A4A4A9}"/>
              </a:ext>
            </a:extLst>
          </p:cNvPr>
          <p:cNvSpPr>
            <a:spLocks noGrp="1"/>
          </p:cNvSpPr>
          <p:nvPr>
            <p:ph type="sldNum" sz="quarter" idx="12"/>
          </p:nvPr>
        </p:nvSpPr>
        <p:spPr/>
        <p:txBody>
          <a:bodyPr/>
          <a:lstStyle/>
          <a:p>
            <a:fld id="{61C894BD-DCE2-4A96-A9AF-225BBEAC2A40}" type="slidenum">
              <a:rPr lang="en-US" smtClean="0"/>
              <a:pPr/>
              <a:t>78</a:t>
            </a:fld>
            <a:endParaRPr lang="en-US"/>
          </a:p>
        </p:txBody>
      </p:sp>
      <p:sp>
        <p:nvSpPr>
          <p:cNvPr id="4" name="Title 3">
            <a:extLst>
              <a:ext uri="{FF2B5EF4-FFF2-40B4-BE49-F238E27FC236}">
                <a16:creationId xmlns:a16="http://schemas.microsoft.com/office/drawing/2014/main" id="{86557795-85D8-B143-84D4-57AF27193515}"/>
              </a:ext>
            </a:extLst>
          </p:cNvPr>
          <p:cNvSpPr>
            <a:spLocks noGrp="1"/>
          </p:cNvSpPr>
          <p:nvPr>
            <p:ph type="title"/>
          </p:nvPr>
        </p:nvSpPr>
        <p:spPr/>
        <p:txBody>
          <a:bodyPr/>
          <a:lstStyle/>
          <a:p>
            <a:r>
              <a:rPr lang="en-US" dirty="0"/>
              <a:t>Emissions Modeling Workgroup</a:t>
            </a:r>
          </a:p>
        </p:txBody>
      </p:sp>
    </p:spTree>
    <p:extLst>
      <p:ext uri="{BB962C8B-B14F-4D97-AF65-F5344CB8AC3E}">
        <p14:creationId xmlns:p14="http://schemas.microsoft.com/office/powerpoint/2010/main" val="19695493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CA8F153-0B7C-7643-B9F8-FE3EE08C918B}"/>
              </a:ext>
            </a:extLst>
          </p:cNvPr>
          <p:cNvSpPr>
            <a:spLocks noGrp="1"/>
          </p:cNvSpPr>
          <p:nvPr>
            <p:ph idx="1"/>
          </p:nvPr>
        </p:nvSpPr>
        <p:spPr>
          <a:xfrm>
            <a:off x="609600" y="1481332"/>
            <a:ext cx="10820400" cy="4767068"/>
          </a:xfrm>
        </p:spPr>
        <p:txBody>
          <a:bodyPr>
            <a:normAutofit/>
          </a:bodyPr>
          <a:lstStyle/>
          <a:p>
            <a:pPr>
              <a:spcAft>
                <a:spcPts val="600"/>
              </a:spcAft>
            </a:pPr>
            <a:r>
              <a:rPr lang="en-US" dirty="0"/>
              <a:t>Plans for the next quarter</a:t>
            </a:r>
          </a:p>
          <a:p>
            <a:pPr lvl="1">
              <a:spcAft>
                <a:spcPts val="600"/>
              </a:spcAft>
            </a:pPr>
            <a:r>
              <a:rPr lang="en-US" dirty="0"/>
              <a:t>Detailed analysis of the 2016v1 emissions: comparison to past EMPs (2011, 2014, 2016beta), evaluate ancillary data</a:t>
            </a:r>
          </a:p>
          <a:p>
            <a:pPr lvl="1">
              <a:spcAft>
                <a:spcPts val="600"/>
              </a:spcAft>
            </a:pPr>
            <a:r>
              <a:rPr lang="en-US" dirty="0"/>
              <a:t>Process new modeling domains and conduct air quality modeling/analysis</a:t>
            </a:r>
          </a:p>
          <a:p>
            <a:pPr lvl="1">
              <a:spcAft>
                <a:spcPts val="600"/>
              </a:spcAft>
            </a:pPr>
            <a:r>
              <a:rPr lang="en-US" dirty="0"/>
              <a:t>Compare 2016v1 to beta and previous national modeling platforms</a:t>
            </a:r>
          </a:p>
          <a:p>
            <a:pPr lvl="1">
              <a:spcAft>
                <a:spcPts val="600"/>
              </a:spcAft>
            </a:pPr>
            <a:r>
              <a:rPr lang="en-US" dirty="0"/>
              <a:t>Process future year inventories (2023 &amp; 2028)</a:t>
            </a:r>
          </a:p>
        </p:txBody>
      </p:sp>
      <p:sp>
        <p:nvSpPr>
          <p:cNvPr id="3" name="Slide Number Placeholder 2">
            <a:extLst>
              <a:ext uri="{FF2B5EF4-FFF2-40B4-BE49-F238E27FC236}">
                <a16:creationId xmlns:a16="http://schemas.microsoft.com/office/drawing/2014/main" id="{B361BFCC-D5E2-8B43-822A-23D378A4A4A9}"/>
              </a:ext>
            </a:extLst>
          </p:cNvPr>
          <p:cNvSpPr>
            <a:spLocks noGrp="1"/>
          </p:cNvSpPr>
          <p:nvPr>
            <p:ph type="sldNum" sz="quarter" idx="12"/>
          </p:nvPr>
        </p:nvSpPr>
        <p:spPr/>
        <p:txBody>
          <a:bodyPr/>
          <a:lstStyle/>
          <a:p>
            <a:fld id="{61C894BD-DCE2-4A96-A9AF-225BBEAC2A40}" type="slidenum">
              <a:rPr lang="en-US" smtClean="0"/>
              <a:pPr/>
              <a:t>79</a:t>
            </a:fld>
            <a:endParaRPr lang="en-US"/>
          </a:p>
        </p:txBody>
      </p:sp>
      <p:sp>
        <p:nvSpPr>
          <p:cNvPr id="4" name="Title 3">
            <a:extLst>
              <a:ext uri="{FF2B5EF4-FFF2-40B4-BE49-F238E27FC236}">
                <a16:creationId xmlns:a16="http://schemas.microsoft.com/office/drawing/2014/main" id="{86557795-85D8-B143-84D4-57AF27193515}"/>
              </a:ext>
            </a:extLst>
          </p:cNvPr>
          <p:cNvSpPr>
            <a:spLocks noGrp="1"/>
          </p:cNvSpPr>
          <p:nvPr>
            <p:ph type="title"/>
          </p:nvPr>
        </p:nvSpPr>
        <p:spPr/>
        <p:txBody>
          <a:bodyPr/>
          <a:lstStyle/>
          <a:p>
            <a:r>
              <a:rPr lang="en-US" dirty="0"/>
              <a:t>Emissions Modeling Workgroup</a:t>
            </a:r>
          </a:p>
        </p:txBody>
      </p:sp>
    </p:spTree>
    <p:extLst>
      <p:ext uri="{BB962C8B-B14F-4D97-AF65-F5344CB8AC3E}">
        <p14:creationId xmlns:p14="http://schemas.microsoft.com/office/powerpoint/2010/main" val="13797236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E4AE5E-F928-064B-972A-2E591040CA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0174" y="1120811"/>
            <a:ext cx="5036858" cy="5652263"/>
          </a:xfrm>
          <a:prstGeom prst="rect">
            <a:avLst/>
          </a:prstGeom>
          <a:ln>
            <a:solidFill>
              <a:schemeClr val="accent1"/>
            </a:solidFill>
          </a:ln>
        </p:spPr>
      </p:pic>
      <p:sp>
        <p:nvSpPr>
          <p:cNvPr id="2" name="Content Placeholder 1"/>
          <p:cNvSpPr>
            <a:spLocks noGrp="1"/>
          </p:cNvSpPr>
          <p:nvPr>
            <p:ph idx="1"/>
          </p:nvPr>
        </p:nvSpPr>
        <p:spPr>
          <a:xfrm>
            <a:off x="533400" y="1208079"/>
            <a:ext cx="4876800" cy="5199869"/>
          </a:xfrm>
          <a:solidFill>
            <a:schemeClr val="bg1"/>
          </a:solidFill>
        </p:spPr>
        <p:txBody>
          <a:bodyPr>
            <a:normAutofit/>
          </a:bodyPr>
          <a:lstStyle/>
          <a:p>
            <a:pPr>
              <a:spcBef>
                <a:spcPts val="0"/>
              </a:spcBef>
              <a:spcAft>
                <a:spcPts val="600"/>
              </a:spcAft>
            </a:pPr>
            <a:r>
              <a:rPr lang="en-US" sz="2400" u="sng" dirty="0"/>
              <a:t>Specification Sheets  </a:t>
            </a:r>
          </a:p>
          <a:p>
            <a:pPr>
              <a:spcBef>
                <a:spcPts val="0"/>
              </a:spcBef>
              <a:spcAft>
                <a:spcPts val="600"/>
              </a:spcAft>
            </a:pPr>
            <a:r>
              <a:rPr lang="en-US" sz="2400" dirty="0"/>
              <a:t>27 documents in a standardized format</a:t>
            </a:r>
          </a:p>
          <a:p>
            <a:pPr>
              <a:spcBef>
                <a:spcPts val="0"/>
              </a:spcBef>
              <a:spcAft>
                <a:spcPts val="600"/>
              </a:spcAft>
            </a:pPr>
            <a:r>
              <a:rPr lang="en-US" sz="2400" dirty="0"/>
              <a:t>Describe the sector, the SCCs/sources included in the sector, data sources, processing methods</a:t>
            </a:r>
          </a:p>
          <a:p>
            <a:pPr>
              <a:spcBef>
                <a:spcPts val="0"/>
              </a:spcBef>
              <a:spcAft>
                <a:spcPts val="600"/>
              </a:spcAft>
            </a:pPr>
            <a:r>
              <a:rPr lang="en-US" sz="2400" dirty="0"/>
              <a:t>Graphical and tabular summaries of the data (IWDW, LADCO)</a:t>
            </a:r>
          </a:p>
          <a:p>
            <a:pPr>
              <a:spcBef>
                <a:spcPts val="0"/>
              </a:spcBef>
              <a:spcAft>
                <a:spcPts val="600"/>
              </a:spcAft>
            </a:pPr>
            <a:r>
              <a:rPr lang="en-US" sz="2400" dirty="0"/>
              <a:t>Canadian inventory and Meteorological performance also available</a:t>
            </a:r>
          </a:p>
        </p:txBody>
      </p:sp>
      <p:sp>
        <p:nvSpPr>
          <p:cNvPr id="3" name="Slide Number Placeholder 2"/>
          <p:cNvSpPr>
            <a:spLocks noGrp="1"/>
          </p:cNvSpPr>
          <p:nvPr>
            <p:ph type="sldNum" sz="quarter" idx="12"/>
          </p:nvPr>
        </p:nvSpPr>
        <p:spPr/>
        <p:txBody>
          <a:bodyPr/>
          <a:lstStyle/>
          <a:p>
            <a:fld id="{61C894BD-DCE2-4A96-A9AF-225BBEAC2A40}" type="slidenum">
              <a:rPr lang="en-US" smtClean="0"/>
              <a:pPr/>
              <a:t>8</a:t>
            </a:fld>
            <a:endParaRPr lang="en-US"/>
          </a:p>
        </p:txBody>
      </p:sp>
      <p:sp>
        <p:nvSpPr>
          <p:cNvPr id="4" name="Title 3"/>
          <p:cNvSpPr>
            <a:spLocks noGrp="1"/>
          </p:cNvSpPr>
          <p:nvPr>
            <p:ph type="title"/>
          </p:nvPr>
        </p:nvSpPr>
        <p:spPr>
          <a:xfrm>
            <a:off x="533400" y="103180"/>
            <a:ext cx="9637872" cy="1143000"/>
          </a:xfrm>
        </p:spPr>
        <p:txBody>
          <a:bodyPr>
            <a:normAutofit/>
          </a:bodyPr>
          <a:lstStyle/>
          <a:p>
            <a:r>
              <a:rPr lang="en-US" dirty="0"/>
              <a:t>2016 v1 Release Documentation</a:t>
            </a:r>
          </a:p>
        </p:txBody>
      </p:sp>
    </p:spTree>
    <p:extLst>
      <p:ext uri="{BB962C8B-B14F-4D97-AF65-F5344CB8AC3E}">
        <p14:creationId xmlns:p14="http://schemas.microsoft.com/office/powerpoint/2010/main" val="117898766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EB53D3B-FB1F-41BE-89A6-33CB0E48277B}"/>
              </a:ext>
            </a:extLst>
          </p:cNvPr>
          <p:cNvSpPr>
            <a:spLocks noGrp="1"/>
          </p:cNvSpPr>
          <p:nvPr>
            <p:ph idx="1"/>
          </p:nvPr>
        </p:nvSpPr>
        <p:spPr>
          <a:xfrm>
            <a:off x="609600" y="1417638"/>
            <a:ext cx="10972800" cy="4990310"/>
          </a:xfrm>
        </p:spPr>
        <p:txBody>
          <a:bodyPr>
            <a:normAutofit fontScale="70000" lnSpcReduction="20000"/>
          </a:bodyPr>
          <a:lstStyle/>
          <a:p>
            <a:pPr>
              <a:spcAft>
                <a:spcPts val="600"/>
              </a:spcAft>
            </a:pPr>
            <a:r>
              <a:rPr lang="en-US" dirty="0"/>
              <a:t>Goal of Forum</a:t>
            </a:r>
          </a:p>
          <a:p>
            <a:pPr lvl="1">
              <a:spcAft>
                <a:spcPts val="600"/>
              </a:spcAft>
            </a:pPr>
            <a:r>
              <a:rPr lang="en-US" dirty="0"/>
              <a:t>To promote collaboration with state partners on characterizing and understanding model performance and identifying performance issues for possible further research by EPA and/or the modeling community and to serve as a venue for sharing data and evaluation results </a:t>
            </a:r>
          </a:p>
          <a:p>
            <a:pPr>
              <a:spcAft>
                <a:spcPts val="600"/>
              </a:spcAft>
            </a:pPr>
            <a:r>
              <a:rPr lang="en-US" dirty="0"/>
              <a:t>Membership: 92 members: </a:t>
            </a:r>
          </a:p>
          <a:p>
            <a:pPr lvl="1">
              <a:spcAft>
                <a:spcPts val="600"/>
              </a:spcAft>
            </a:pPr>
            <a:r>
              <a:rPr lang="en-US" dirty="0"/>
              <a:t>Environment Canada, EPA, BLM, NPS, 25 states, 4 local air agencies, MJOs</a:t>
            </a:r>
          </a:p>
          <a:p>
            <a:pPr>
              <a:spcAft>
                <a:spcPts val="600"/>
              </a:spcAft>
            </a:pPr>
            <a:r>
              <a:rPr lang="en-US" dirty="0"/>
              <a:t>Workgroup meetings are ongoing now</a:t>
            </a:r>
          </a:p>
          <a:p>
            <a:pPr>
              <a:spcAft>
                <a:spcPts val="600"/>
              </a:spcAft>
            </a:pPr>
            <a:r>
              <a:rPr lang="en-US" dirty="0"/>
              <a:t>Model inputs and outputs for beta platform are on the IWDW</a:t>
            </a:r>
          </a:p>
          <a:p>
            <a:pPr>
              <a:spcAft>
                <a:spcPts val="600"/>
              </a:spcAft>
            </a:pPr>
            <a:r>
              <a:rPr lang="en-US" dirty="0"/>
              <a:t>Plots are on LADCO’s web site</a:t>
            </a:r>
          </a:p>
          <a:p>
            <a:pPr lvl="1">
              <a:spcAft>
                <a:spcPts val="600"/>
              </a:spcAft>
            </a:pPr>
            <a:r>
              <a:rPr lang="en-US" sz="2400" u="sng" dirty="0">
                <a:hlinkClick r:id="rId2"/>
              </a:rPr>
              <a:t>https://www.ladco.org/technical/modeling-results/epa-2016-modeling</a:t>
            </a:r>
            <a:endParaRPr lang="en-US" sz="2400" u="sng" dirty="0"/>
          </a:p>
          <a:p>
            <a:pPr>
              <a:spcAft>
                <a:spcPts val="600"/>
              </a:spcAft>
            </a:pPr>
            <a:r>
              <a:rPr lang="en-US" sz="2800" dirty="0"/>
              <a:t>SharePoint site allows forum members to access information about the forum, the model simulations, past and upcoming meetings, available data, discussion board, and wiki page</a:t>
            </a:r>
            <a:endParaRPr lang="en-US" dirty="0"/>
          </a:p>
          <a:p>
            <a:pPr>
              <a:spcAft>
                <a:spcPts val="600"/>
              </a:spcAft>
            </a:pPr>
            <a:r>
              <a:rPr lang="en-US" dirty="0"/>
              <a:t>The forum is expected to continue as 2016v1 modeling results become available</a:t>
            </a:r>
          </a:p>
          <a:p>
            <a:pPr marL="109728" indent="0">
              <a:buNone/>
            </a:pPr>
            <a:endParaRPr lang="en-US" sz="1350" dirty="0"/>
          </a:p>
          <a:p>
            <a:endParaRPr lang="en-US" dirty="0"/>
          </a:p>
        </p:txBody>
      </p:sp>
      <p:sp>
        <p:nvSpPr>
          <p:cNvPr id="2" name="Slide Number Placeholder 1">
            <a:extLst>
              <a:ext uri="{FF2B5EF4-FFF2-40B4-BE49-F238E27FC236}">
                <a16:creationId xmlns:a16="http://schemas.microsoft.com/office/drawing/2014/main" id="{955A9721-5BDF-499F-884C-D520B7FF3E12}"/>
              </a:ext>
            </a:extLst>
          </p:cNvPr>
          <p:cNvSpPr>
            <a:spLocks noGrp="1"/>
          </p:cNvSpPr>
          <p:nvPr>
            <p:ph type="sldNum" sz="quarter" idx="12"/>
          </p:nvPr>
        </p:nvSpPr>
        <p:spPr/>
        <p:txBody>
          <a:bodyPr/>
          <a:lstStyle/>
          <a:p>
            <a:fld id="{336AE02D-8F3D-426A-95A9-6BE45FEDBF1B}" type="slidenum">
              <a:rPr lang="en-US" smtClean="0"/>
              <a:t>80</a:t>
            </a:fld>
            <a:endParaRPr lang="en-US"/>
          </a:p>
        </p:txBody>
      </p:sp>
      <p:sp>
        <p:nvSpPr>
          <p:cNvPr id="6" name="Title 5">
            <a:extLst>
              <a:ext uri="{FF2B5EF4-FFF2-40B4-BE49-F238E27FC236}">
                <a16:creationId xmlns:a16="http://schemas.microsoft.com/office/drawing/2014/main" id="{554C51D6-513B-E14E-873C-A3747D0E52BF}"/>
              </a:ext>
            </a:extLst>
          </p:cNvPr>
          <p:cNvSpPr>
            <a:spLocks noGrp="1"/>
          </p:cNvSpPr>
          <p:nvPr>
            <p:ph type="title"/>
          </p:nvPr>
        </p:nvSpPr>
        <p:spPr/>
        <p:txBody>
          <a:bodyPr>
            <a:noAutofit/>
          </a:bodyPr>
          <a:lstStyle/>
          <a:p>
            <a:r>
              <a:rPr lang="en-US" sz="3200" dirty="0">
                <a:solidFill>
                  <a:schemeClr val="accent1">
                    <a:lumMod val="75000"/>
                  </a:schemeClr>
                </a:solidFill>
              </a:rPr>
              <a:t>EPA-State 2016 Model Evaluation Forum </a:t>
            </a:r>
            <a:endParaRPr lang="en-US" sz="3200" dirty="0"/>
          </a:p>
        </p:txBody>
      </p:sp>
    </p:spTree>
    <p:extLst>
      <p:ext uri="{BB962C8B-B14F-4D97-AF65-F5344CB8AC3E}">
        <p14:creationId xmlns:p14="http://schemas.microsoft.com/office/powerpoint/2010/main" val="390102543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C293796-9F53-934B-8857-95E9BA3396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0" y="1204649"/>
            <a:ext cx="1464517" cy="5653351"/>
          </a:xfrm>
          <a:prstGeom prst="rect">
            <a:avLst/>
          </a:prstGeom>
        </p:spPr>
      </p:pic>
      <p:sp>
        <p:nvSpPr>
          <p:cNvPr id="2" name="Title 1">
            <a:extLst>
              <a:ext uri="{FF2B5EF4-FFF2-40B4-BE49-F238E27FC236}">
                <a16:creationId xmlns:a16="http://schemas.microsoft.com/office/drawing/2014/main" id="{137D2528-406D-BE41-9E86-72F9F40A2611}"/>
              </a:ext>
            </a:extLst>
          </p:cNvPr>
          <p:cNvSpPr>
            <a:spLocks noGrp="1"/>
          </p:cNvSpPr>
          <p:nvPr>
            <p:ph type="title"/>
          </p:nvPr>
        </p:nvSpPr>
        <p:spPr/>
        <p:txBody>
          <a:bodyPr>
            <a:normAutofit/>
          </a:bodyPr>
          <a:lstStyle/>
          <a:p>
            <a:r>
              <a:rPr lang="en-US" dirty="0"/>
              <a:t>2016v1 Emissions Summaries</a:t>
            </a:r>
          </a:p>
        </p:txBody>
      </p:sp>
      <p:sp>
        <p:nvSpPr>
          <p:cNvPr id="3" name="Content Placeholder 2">
            <a:extLst>
              <a:ext uri="{FF2B5EF4-FFF2-40B4-BE49-F238E27FC236}">
                <a16:creationId xmlns:a16="http://schemas.microsoft.com/office/drawing/2014/main" id="{E232FD7B-5D52-8242-AEAA-36856609C22B}"/>
              </a:ext>
            </a:extLst>
          </p:cNvPr>
          <p:cNvSpPr>
            <a:spLocks noGrp="1"/>
          </p:cNvSpPr>
          <p:nvPr>
            <p:ph idx="1"/>
          </p:nvPr>
        </p:nvSpPr>
        <p:spPr>
          <a:xfrm>
            <a:off x="609600" y="1828800"/>
            <a:ext cx="5970700" cy="3886090"/>
          </a:xfrm>
          <a:solidFill>
            <a:schemeClr val="accent1">
              <a:lumMod val="20000"/>
              <a:lumOff val="80000"/>
            </a:schemeClr>
          </a:solidFill>
          <a:ln>
            <a:solidFill>
              <a:schemeClr val="accent1">
                <a:lumMod val="50000"/>
              </a:schemeClr>
            </a:solidFill>
          </a:ln>
        </p:spPr>
        <p:txBody>
          <a:bodyPr>
            <a:normAutofit/>
          </a:bodyPr>
          <a:lstStyle/>
          <a:p>
            <a:r>
              <a:rPr lang="en-US" sz="2000" dirty="0"/>
              <a:t>Annual totals mask temporal variability in the data</a:t>
            </a:r>
          </a:p>
          <a:p>
            <a:r>
              <a:rPr lang="en-US" sz="2000" dirty="0"/>
              <a:t>2016v1 Platform: 2016, 2023, 2028 emissions</a:t>
            </a:r>
          </a:p>
          <a:p>
            <a:r>
              <a:rPr lang="en-US" sz="2000" dirty="0"/>
              <a:t>Comparisons across recent inventory base years (2011, 2014, 2016)</a:t>
            </a:r>
          </a:p>
          <a:p>
            <a:r>
              <a:rPr lang="en-US" sz="2000" dirty="0"/>
              <a:t>Summaries of key ”Criteria” pollutants: CO, NOx, VOC (O</a:t>
            </a:r>
            <a:r>
              <a:rPr lang="en-US" sz="2000" baseline="-25000" dirty="0"/>
              <a:t>3</a:t>
            </a:r>
            <a:r>
              <a:rPr lang="en-US" sz="2000" dirty="0"/>
              <a:t> precursors); PM</a:t>
            </a:r>
            <a:r>
              <a:rPr lang="en-US" sz="2000" baseline="-25000" dirty="0"/>
              <a:t>2.5</a:t>
            </a:r>
            <a:r>
              <a:rPr lang="en-US" sz="2000" dirty="0"/>
              <a:t>, SO</a:t>
            </a:r>
            <a:r>
              <a:rPr lang="en-US" sz="2000" baseline="-25000" dirty="0"/>
              <a:t>2</a:t>
            </a:r>
            <a:r>
              <a:rPr lang="en-US" sz="2000" dirty="0"/>
              <a:t>, NH</a:t>
            </a:r>
            <a:r>
              <a:rPr lang="en-US" sz="2000" baseline="-25000" dirty="0"/>
              <a:t>3</a:t>
            </a:r>
            <a:r>
              <a:rPr lang="en-US" sz="2000" dirty="0"/>
              <a:t> (PM &amp; haze precursors)</a:t>
            </a:r>
          </a:p>
          <a:p>
            <a:r>
              <a:rPr lang="en-US" sz="2000" dirty="0"/>
              <a:t>More results are available from the </a:t>
            </a:r>
            <a:r>
              <a:rPr lang="en-US" sz="2000" dirty="0">
                <a:hlinkClick r:id="rId4"/>
              </a:rPr>
              <a:t>IWDW</a:t>
            </a:r>
            <a:r>
              <a:rPr lang="en-US" sz="2000" dirty="0"/>
              <a:t> and </a:t>
            </a:r>
            <a:r>
              <a:rPr lang="en-US" sz="2000" dirty="0">
                <a:hlinkClick r:id="rId5"/>
              </a:rPr>
              <a:t>LADCO</a:t>
            </a:r>
            <a:r>
              <a:rPr lang="en-US" sz="2000" dirty="0"/>
              <a:t> websites</a:t>
            </a:r>
          </a:p>
        </p:txBody>
      </p:sp>
      <p:sp>
        <p:nvSpPr>
          <p:cNvPr id="4" name="Slide Number Placeholder 3">
            <a:extLst>
              <a:ext uri="{FF2B5EF4-FFF2-40B4-BE49-F238E27FC236}">
                <a16:creationId xmlns:a16="http://schemas.microsoft.com/office/drawing/2014/main" id="{9223C987-16A9-9147-BB8F-4128B0BBAB65}"/>
              </a:ext>
            </a:extLst>
          </p:cNvPr>
          <p:cNvSpPr>
            <a:spLocks noGrp="1"/>
          </p:cNvSpPr>
          <p:nvPr>
            <p:ph type="sldNum" sz="quarter" idx="12"/>
          </p:nvPr>
        </p:nvSpPr>
        <p:spPr/>
        <p:txBody>
          <a:bodyPr/>
          <a:lstStyle/>
          <a:p>
            <a:fld id="{56C0694B-ACB9-4B07-9520-882D81573A15}" type="slidenum">
              <a:rPr lang="en-US" smtClean="0"/>
              <a:t>81</a:t>
            </a:fld>
            <a:endParaRPr lang="en-US"/>
          </a:p>
        </p:txBody>
      </p:sp>
      <p:sp>
        <p:nvSpPr>
          <p:cNvPr id="7" name="TextBox 6">
            <a:extLst>
              <a:ext uri="{FF2B5EF4-FFF2-40B4-BE49-F238E27FC236}">
                <a16:creationId xmlns:a16="http://schemas.microsoft.com/office/drawing/2014/main" id="{8FB30D51-5E9D-214E-9EBC-1DDDED9ADD7D}"/>
              </a:ext>
            </a:extLst>
          </p:cNvPr>
          <p:cNvSpPr txBox="1"/>
          <p:nvPr/>
        </p:nvSpPr>
        <p:spPr>
          <a:xfrm>
            <a:off x="6646117" y="1427944"/>
            <a:ext cx="3412283" cy="5078313"/>
          </a:xfrm>
          <a:prstGeom prst="rect">
            <a:avLst/>
          </a:prstGeom>
          <a:noFill/>
        </p:spPr>
        <p:txBody>
          <a:bodyPr wrap="square" rtlCol="0">
            <a:spAutoFit/>
          </a:bodyPr>
          <a:lstStyle/>
          <a:p>
            <a:pPr algn="r">
              <a:spcBef>
                <a:spcPts val="800"/>
              </a:spcBef>
            </a:pPr>
            <a:r>
              <a:rPr lang="en-US" sz="1400" dirty="0"/>
              <a:t>Agriculture</a:t>
            </a:r>
          </a:p>
          <a:p>
            <a:pPr algn="r">
              <a:spcBef>
                <a:spcPts val="800"/>
              </a:spcBef>
            </a:pPr>
            <a:r>
              <a:rPr lang="en-US" sz="1400" dirty="0"/>
              <a:t>Airports</a:t>
            </a:r>
          </a:p>
          <a:p>
            <a:pPr algn="r">
              <a:spcBef>
                <a:spcPts val="800"/>
              </a:spcBef>
            </a:pPr>
            <a:r>
              <a:rPr lang="en-US" sz="1400" dirty="0"/>
              <a:t>Biogenic</a:t>
            </a:r>
          </a:p>
          <a:p>
            <a:pPr algn="r">
              <a:spcBef>
                <a:spcPts val="800"/>
              </a:spcBef>
            </a:pPr>
            <a:r>
              <a:rPr lang="en-US" sz="1400" dirty="0"/>
              <a:t>Commercial Marine Vehicles, C1&amp;2</a:t>
            </a:r>
          </a:p>
          <a:p>
            <a:pPr algn="r">
              <a:spcBef>
                <a:spcPts val="800"/>
              </a:spcBef>
            </a:pPr>
            <a:r>
              <a:rPr lang="en-US" sz="1400" dirty="0"/>
              <a:t>Commercial Marine Vessels, C3</a:t>
            </a:r>
          </a:p>
          <a:p>
            <a:pPr algn="r">
              <a:spcBef>
                <a:spcPts val="800"/>
              </a:spcBef>
            </a:pPr>
            <a:r>
              <a:rPr lang="en-US" sz="1400" dirty="0"/>
              <a:t>Area/Nonpoint</a:t>
            </a:r>
          </a:p>
          <a:p>
            <a:pPr algn="r">
              <a:spcBef>
                <a:spcPts val="800"/>
              </a:spcBef>
            </a:pPr>
            <a:r>
              <a:rPr lang="en-US" sz="1400" dirty="0"/>
              <a:t>Off-road Mobile</a:t>
            </a:r>
          </a:p>
          <a:p>
            <a:pPr algn="r">
              <a:spcBef>
                <a:spcPts val="800"/>
              </a:spcBef>
            </a:pPr>
            <a:r>
              <a:rPr lang="en-US" sz="1400" dirty="0"/>
              <a:t>Nonpoint Oil &amp; Gas</a:t>
            </a:r>
          </a:p>
          <a:p>
            <a:pPr algn="r">
              <a:spcBef>
                <a:spcPts val="800"/>
              </a:spcBef>
            </a:pPr>
            <a:r>
              <a:rPr lang="en-US" sz="1400" dirty="0"/>
              <a:t>On-road Mobile</a:t>
            </a:r>
          </a:p>
          <a:p>
            <a:pPr algn="r">
              <a:spcBef>
                <a:spcPts val="800"/>
              </a:spcBef>
            </a:pPr>
            <a:r>
              <a:rPr lang="en-US" sz="1400" dirty="0"/>
              <a:t>Point Oil &amp; Gas</a:t>
            </a:r>
          </a:p>
          <a:p>
            <a:pPr algn="r">
              <a:spcBef>
                <a:spcPts val="800"/>
              </a:spcBef>
            </a:pPr>
            <a:r>
              <a:rPr lang="en-US" sz="1400" dirty="0"/>
              <a:t>Agricultural Fires</a:t>
            </a:r>
          </a:p>
          <a:p>
            <a:pPr algn="r">
              <a:spcBef>
                <a:spcPts val="800"/>
              </a:spcBef>
            </a:pPr>
            <a:r>
              <a:rPr lang="en-US" sz="1400" dirty="0"/>
              <a:t>Electricity Generating Units</a:t>
            </a:r>
          </a:p>
          <a:p>
            <a:pPr algn="r">
              <a:spcBef>
                <a:spcPts val="800"/>
              </a:spcBef>
            </a:pPr>
            <a:r>
              <a:rPr lang="en-US" sz="1400" dirty="0"/>
              <a:t>Wild and Prescribed Fires</a:t>
            </a:r>
          </a:p>
          <a:p>
            <a:pPr algn="r">
              <a:spcBef>
                <a:spcPts val="800"/>
              </a:spcBef>
            </a:pPr>
            <a:r>
              <a:rPr lang="en-US" sz="1400" dirty="0"/>
              <a:t>Non-EGU Point</a:t>
            </a:r>
          </a:p>
          <a:p>
            <a:pPr algn="r">
              <a:spcBef>
                <a:spcPts val="800"/>
              </a:spcBef>
            </a:pPr>
            <a:r>
              <a:rPr lang="en-US" sz="1400" dirty="0"/>
              <a:t>Rail</a:t>
            </a:r>
          </a:p>
          <a:p>
            <a:pPr algn="r">
              <a:spcBef>
                <a:spcPts val="800"/>
              </a:spcBef>
            </a:pPr>
            <a:r>
              <a:rPr lang="en-US" sz="1400" dirty="0"/>
              <a:t>Residential Wood Combustion</a:t>
            </a:r>
          </a:p>
        </p:txBody>
      </p:sp>
    </p:spTree>
    <p:extLst>
      <p:ext uri="{BB962C8B-B14F-4D97-AF65-F5344CB8AC3E}">
        <p14:creationId xmlns:p14="http://schemas.microsoft.com/office/powerpoint/2010/main" val="383529193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CC328DF-5B0E-4EC3-8FEE-444DC98EB566}"/>
              </a:ext>
            </a:extLst>
          </p:cNvPr>
          <p:cNvSpPr>
            <a:spLocks noGrp="1"/>
          </p:cNvSpPr>
          <p:nvPr>
            <p:ph type="sldNum" sz="quarter" idx="12"/>
          </p:nvPr>
        </p:nvSpPr>
        <p:spPr/>
        <p:txBody>
          <a:bodyPr/>
          <a:lstStyle/>
          <a:p>
            <a:fld id="{61C894BD-DCE2-4A96-A9AF-225BBEAC2A40}" type="slidenum">
              <a:rPr lang="en-US" smtClean="0"/>
              <a:pPr/>
              <a:t>82</a:t>
            </a:fld>
            <a:endParaRPr lang="en-US"/>
          </a:p>
        </p:txBody>
      </p:sp>
      <p:sp>
        <p:nvSpPr>
          <p:cNvPr id="4" name="Title 3">
            <a:extLst>
              <a:ext uri="{FF2B5EF4-FFF2-40B4-BE49-F238E27FC236}">
                <a16:creationId xmlns:a16="http://schemas.microsoft.com/office/drawing/2014/main" id="{D77A4206-B720-4257-A072-A34EA99A9EEA}"/>
              </a:ext>
            </a:extLst>
          </p:cNvPr>
          <p:cNvSpPr>
            <a:spLocks noGrp="1"/>
          </p:cNvSpPr>
          <p:nvPr>
            <p:ph type="title"/>
          </p:nvPr>
        </p:nvSpPr>
        <p:spPr/>
        <p:txBody>
          <a:bodyPr/>
          <a:lstStyle/>
          <a:p>
            <a:pPr algn="ctr"/>
            <a:r>
              <a:rPr lang="en-US" dirty="0"/>
              <a:t>Annual Total 12km CO Emissions</a:t>
            </a:r>
          </a:p>
        </p:txBody>
      </p:sp>
      <p:pic>
        <p:nvPicPr>
          <p:cNvPr id="5" name="Content Placeholder 4">
            <a:extLst>
              <a:ext uri="{FF2B5EF4-FFF2-40B4-BE49-F238E27FC236}">
                <a16:creationId xmlns:a16="http://schemas.microsoft.com/office/drawing/2014/main" id="{97283A74-39B2-4216-90AB-1A368777CA3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07571" y="1254126"/>
            <a:ext cx="9176858" cy="5291936"/>
          </a:xfrm>
          <a:prstGeom prst="rect">
            <a:avLst/>
          </a:prstGeom>
        </p:spPr>
      </p:pic>
    </p:spTree>
    <p:extLst>
      <p:ext uri="{BB962C8B-B14F-4D97-AF65-F5344CB8AC3E}">
        <p14:creationId xmlns:p14="http://schemas.microsoft.com/office/powerpoint/2010/main" val="223078142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CC328DF-5B0E-4EC3-8FEE-444DC98EB566}"/>
              </a:ext>
            </a:extLst>
          </p:cNvPr>
          <p:cNvSpPr>
            <a:spLocks noGrp="1"/>
          </p:cNvSpPr>
          <p:nvPr>
            <p:ph type="sldNum" sz="quarter" idx="12"/>
          </p:nvPr>
        </p:nvSpPr>
        <p:spPr/>
        <p:txBody>
          <a:bodyPr/>
          <a:lstStyle/>
          <a:p>
            <a:fld id="{61C894BD-DCE2-4A96-A9AF-225BBEAC2A40}" type="slidenum">
              <a:rPr lang="en-US" smtClean="0"/>
              <a:pPr/>
              <a:t>83</a:t>
            </a:fld>
            <a:endParaRPr lang="en-US"/>
          </a:p>
        </p:txBody>
      </p:sp>
      <p:sp>
        <p:nvSpPr>
          <p:cNvPr id="4" name="Title 3">
            <a:extLst>
              <a:ext uri="{FF2B5EF4-FFF2-40B4-BE49-F238E27FC236}">
                <a16:creationId xmlns:a16="http://schemas.microsoft.com/office/drawing/2014/main" id="{D77A4206-B720-4257-A072-A34EA99A9EEA}"/>
              </a:ext>
            </a:extLst>
          </p:cNvPr>
          <p:cNvSpPr>
            <a:spLocks noGrp="1"/>
          </p:cNvSpPr>
          <p:nvPr>
            <p:ph type="title"/>
          </p:nvPr>
        </p:nvSpPr>
        <p:spPr/>
        <p:txBody>
          <a:bodyPr>
            <a:normAutofit fontScale="90000"/>
          </a:bodyPr>
          <a:lstStyle/>
          <a:p>
            <a:pPr algn="ctr"/>
            <a:r>
              <a:rPr lang="en-US" dirty="0"/>
              <a:t>2016v1-beta Annual Total 12km CO Emissions</a:t>
            </a:r>
          </a:p>
        </p:txBody>
      </p:sp>
      <p:pic>
        <p:nvPicPr>
          <p:cNvPr id="8" name="Content Placeholder 7">
            <a:extLst>
              <a:ext uri="{FF2B5EF4-FFF2-40B4-BE49-F238E27FC236}">
                <a16:creationId xmlns:a16="http://schemas.microsoft.com/office/drawing/2014/main" id="{F5D1028C-D08E-495E-82CA-A3FC5ECD3BB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0" y="1208467"/>
            <a:ext cx="9368354" cy="5374895"/>
          </a:xfrm>
        </p:spPr>
      </p:pic>
    </p:spTree>
    <p:extLst>
      <p:ext uri="{BB962C8B-B14F-4D97-AF65-F5344CB8AC3E}">
        <p14:creationId xmlns:p14="http://schemas.microsoft.com/office/powerpoint/2010/main" val="130204816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223C987-16A9-9147-BB8F-4128B0BBAB65}"/>
              </a:ext>
            </a:extLst>
          </p:cNvPr>
          <p:cNvSpPr>
            <a:spLocks noGrp="1"/>
          </p:cNvSpPr>
          <p:nvPr>
            <p:ph type="sldNum" sz="quarter" idx="12"/>
          </p:nvPr>
        </p:nvSpPr>
        <p:spPr/>
        <p:txBody>
          <a:bodyPr/>
          <a:lstStyle/>
          <a:p>
            <a:fld id="{56C0694B-ACB9-4B07-9520-882D81573A15}" type="slidenum">
              <a:rPr lang="en-US" smtClean="0"/>
              <a:t>84</a:t>
            </a:fld>
            <a:endParaRPr lang="en-US"/>
          </a:p>
        </p:txBody>
      </p:sp>
      <p:sp>
        <p:nvSpPr>
          <p:cNvPr id="14" name="Title 3">
            <a:extLst>
              <a:ext uri="{FF2B5EF4-FFF2-40B4-BE49-F238E27FC236}">
                <a16:creationId xmlns:a16="http://schemas.microsoft.com/office/drawing/2014/main" id="{D497FAB8-C990-6B44-93BD-21446EDD5D25}"/>
              </a:ext>
            </a:extLst>
          </p:cNvPr>
          <p:cNvSpPr>
            <a:spLocks noGrp="1"/>
          </p:cNvSpPr>
          <p:nvPr>
            <p:ph type="title"/>
          </p:nvPr>
        </p:nvSpPr>
        <p:spPr>
          <a:xfrm>
            <a:off x="1828800" y="247956"/>
            <a:ext cx="8342472" cy="609600"/>
          </a:xfrm>
          <a:solidFill>
            <a:schemeClr val="bg1"/>
          </a:solidFill>
        </p:spPr>
        <p:txBody>
          <a:bodyPr anchor="ctr">
            <a:noAutofit/>
          </a:bodyPr>
          <a:lstStyle/>
          <a:p>
            <a:pPr algn="ctr"/>
            <a:r>
              <a:rPr lang="en-US" sz="3200" dirty="0"/>
              <a:t>National Annual CO Emissions</a:t>
            </a:r>
          </a:p>
        </p:txBody>
      </p:sp>
      <p:pic>
        <p:nvPicPr>
          <p:cNvPr id="17" name="Picture 16">
            <a:extLst>
              <a:ext uri="{FF2B5EF4-FFF2-40B4-BE49-F238E27FC236}">
                <a16:creationId xmlns:a16="http://schemas.microsoft.com/office/drawing/2014/main" id="{1685454B-7748-C043-BB38-74BB7FA28FE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973"/>
          <a:stretch/>
        </p:blipFill>
        <p:spPr>
          <a:xfrm>
            <a:off x="1524000" y="914400"/>
            <a:ext cx="9144000" cy="5436704"/>
          </a:xfrm>
          <a:prstGeom prst="rect">
            <a:avLst/>
          </a:prstGeom>
        </p:spPr>
      </p:pic>
      <p:sp>
        <p:nvSpPr>
          <p:cNvPr id="18" name="TextBox 17">
            <a:extLst>
              <a:ext uri="{FF2B5EF4-FFF2-40B4-BE49-F238E27FC236}">
                <a16:creationId xmlns:a16="http://schemas.microsoft.com/office/drawing/2014/main" id="{13516274-8BB4-D54E-91A1-9C4D33A77647}"/>
              </a:ext>
            </a:extLst>
          </p:cNvPr>
          <p:cNvSpPr txBox="1"/>
          <p:nvPr/>
        </p:nvSpPr>
        <p:spPr>
          <a:xfrm>
            <a:off x="2151936" y="5981772"/>
            <a:ext cx="7696200" cy="369332"/>
          </a:xfrm>
          <a:prstGeom prst="rect">
            <a:avLst/>
          </a:prstGeom>
          <a:solidFill>
            <a:schemeClr val="bg1"/>
          </a:solidFill>
        </p:spPr>
        <p:txBody>
          <a:bodyPr wrap="square" rtlCol="0">
            <a:spAutoFit/>
          </a:bodyPr>
          <a:lstStyle/>
          <a:p>
            <a:r>
              <a:rPr lang="en-US" dirty="0"/>
              <a:t>2011      2014      </a:t>
            </a:r>
            <a:r>
              <a:rPr lang="en-US" dirty="0">
                <a:solidFill>
                  <a:srgbClr val="C00000"/>
                </a:solidFill>
              </a:rPr>
              <a:t>2016v1</a:t>
            </a:r>
            <a:r>
              <a:rPr lang="en-US" dirty="0"/>
              <a:t>   2023</a:t>
            </a:r>
            <a:r>
              <a:rPr lang="en-US" baseline="-25000" dirty="0"/>
              <a:t>2011</a:t>
            </a:r>
            <a:r>
              <a:rPr lang="en-US" dirty="0"/>
              <a:t> </a:t>
            </a:r>
            <a:r>
              <a:rPr lang="en-US" dirty="0">
                <a:solidFill>
                  <a:srgbClr val="C00000"/>
                </a:solidFill>
              </a:rPr>
              <a:t>2023</a:t>
            </a:r>
            <a:r>
              <a:rPr lang="en-US" baseline="-25000" dirty="0">
                <a:solidFill>
                  <a:srgbClr val="C00000"/>
                </a:solidFill>
              </a:rPr>
              <a:t>2016</a:t>
            </a:r>
            <a:r>
              <a:rPr lang="en-US" dirty="0"/>
              <a:t>  2028</a:t>
            </a:r>
            <a:r>
              <a:rPr lang="en-US" baseline="-25000" dirty="0"/>
              <a:t>2011</a:t>
            </a:r>
            <a:r>
              <a:rPr lang="en-US" dirty="0"/>
              <a:t> </a:t>
            </a:r>
            <a:r>
              <a:rPr lang="en-US" dirty="0">
                <a:solidFill>
                  <a:srgbClr val="C00000"/>
                </a:solidFill>
              </a:rPr>
              <a:t>2028</a:t>
            </a:r>
            <a:r>
              <a:rPr lang="en-US" baseline="-25000" dirty="0">
                <a:solidFill>
                  <a:srgbClr val="C00000"/>
                </a:solidFill>
              </a:rPr>
              <a:t>2016</a:t>
            </a:r>
            <a:endParaRPr lang="en-US" dirty="0">
              <a:solidFill>
                <a:srgbClr val="C00000"/>
              </a:solidFill>
            </a:endParaRPr>
          </a:p>
        </p:txBody>
      </p:sp>
    </p:spTree>
    <p:extLst>
      <p:ext uri="{BB962C8B-B14F-4D97-AF65-F5344CB8AC3E}">
        <p14:creationId xmlns:p14="http://schemas.microsoft.com/office/powerpoint/2010/main" val="124231774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223C987-16A9-9147-BB8F-4128B0BBAB65}"/>
              </a:ext>
            </a:extLst>
          </p:cNvPr>
          <p:cNvSpPr>
            <a:spLocks noGrp="1"/>
          </p:cNvSpPr>
          <p:nvPr>
            <p:ph type="sldNum" sz="quarter" idx="12"/>
          </p:nvPr>
        </p:nvSpPr>
        <p:spPr/>
        <p:txBody>
          <a:bodyPr/>
          <a:lstStyle/>
          <a:p>
            <a:fld id="{56C0694B-ACB9-4B07-9520-882D81573A15}" type="slidenum">
              <a:rPr lang="en-US" smtClean="0"/>
              <a:t>85</a:t>
            </a:fld>
            <a:endParaRPr lang="en-US"/>
          </a:p>
        </p:txBody>
      </p:sp>
      <p:sp>
        <p:nvSpPr>
          <p:cNvPr id="14" name="Title 3">
            <a:extLst>
              <a:ext uri="{FF2B5EF4-FFF2-40B4-BE49-F238E27FC236}">
                <a16:creationId xmlns:a16="http://schemas.microsoft.com/office/drawing/2014/main" id="{D497FAB8-C990-6B44-93BD-21446EDD5D25}"/>
              </a:ext>
            </a:extLst>
          </p:cNvPr>
          <p:cNvSpPr>
            <a:spLocks noGrp="1"/>
          </p:cNvSpPr>
          <p:nvPr>
            <p:ph type="title"/>
          </p:nvPr>
        </p:nvSpPr>
        <p:spPr>
          <a:xfrm>
            <a:off x="1828800" y="202256"/>
            <a:ext cx="8342472" cy="609600"/>
          </a:xfrm>
          <a:solidFill>
            <a:schemeClr val="bg1"/>
          </a:solidFill>
        </p:spPr>
        <p:txBody>
          <a:bodyPr anchor="ctr">
            <a:noAutofit/>
          </a:bodyPr>
          <a:lstStyle/>
          <a:p>
            <a:pPr algn="ctr"/>
            <a:r>
              <a:rPr lang="en-US" sz="3200" dirty="0"/>
              <a:t>National Annual CO Emissions</a:t>
            </a:r>
          </a:p>
        </p:txBody>
      </p:sp>
      <p:pic>
        <p:nvPicPr>
          <p:cNvPr id="17" name="Picture 16">
            <a:extLst>
              <a:ext uri="{FF2B5EF4-FFF2-40B4-BE49-F238E27FC236}">
                <a16:creationId xmlns:a16="http://schemas.microsoft.com/office/drawing/2014/main" id="{1685454B-7748-C043-BB38-74BB7FA28FE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973"/>
          <a:stretch/>
        </p:blipFill>
        <p:spPr>
          <a:xfrm>
            <a:off x="1524000" y="914400"/>
            <a:ext cx="9144000" cy="5436704"/>
          </a:xfrm>
          <a:prstGeom prst="rect">
            <a:avLst/>
          </a:prstGeom>
        </p:spPr>
      </p:pic>
      <p:sp>
        <p:nvSpPr>
          <p:cNvPr id="18" name="TextBox 17">
            <a:extLst>
              <a:ext uri="{FF2B5EF4-FFF2-40B4-BE49-F238E27FC236}">
                <a16:creationId xmlns:a16="http://schemas.microsoft.com/office/drawing/2014/main" id="{13516274-8BB4-D54E-91A1-9C4D33A77647}"/>
              </a:ext>
            </a:extLst>
          </p:cNvPr>
          <p:cNvSpPr txBox="1"/>
          <p:nvPr/>
        </p:nvSpPr>
        <p:spPr>
          <a:xfrm>
            <a:off x="2151936" y="5981772"/>
            <a:ext cx="7696200" cy="369332"/>
          </a:xfrm>
          <a:prstGeom prst="rect">
            <a:avLst/>
          </a:prstGeom>
          <a:solidFill>
            <a:schemeClr val="bg1"/>
          </a:solidFill>
        </p:spPr>
        <p:txBody>
          <a:bodyPr wrap="square" rtlCol="0">
            <a:spAutoFit/>
          </a:bodyPr>
          <a:lstStyle/>
          <a:p>
            <a:r>
              <a:rPr lang="en-US" dirty="0"/>
              <a:t>2011      2014      </a:t>
            </a:r>
            <a:r>
              <a:rPr lang="en-US" dirty="0">
                <a:solidFill>
                  <a:srgbClr val="C00000"/>
                </a:solidFill>
              </a:rPr>
              <a:t>2016v1</a:t>
            </a:r>
            <a:r>
              <a:rPr lang="en-US" dirty="0"/>
              <a:t>   2023</a:t>
            </a:r>
            <a:r>
              <a:rPr lang="en-US" baseline="-25000" dirty="0"/>
              <a:t>2011</a:t>
            </a:r>
            <a:r>
              <a:rPr lang="en-US" dirty="0"/>
              <a:t> </a:t>
            </a:r>
            <a:r>
              <a:rPr lang="en-US" dirty="0">
                <a:solidFill>
                  <a:srgbClr val="C00000"/>
                </a:solidFill>
              </a:rPr>
              <a:t>2023</a:t>
            </a:r>
            <a:r>
              <a:rPr lang="en-US" baseline="-25000" dirty="0">
                <a:solidFill>
                  <a:srgbClr val="C00000"/>
                </a:solidFill>
              </a:rPr>
              <a:t>2016</a:t>
            </a:r>
            <a:r>
              <a:rPr lang="en-US" dirty="0"/>
              <a:t>  2028</a:t>
            </a:r>
            <a:r>
              <a:rPr lang="en-US" baseline="-25000" dirty="0"/>
              <a:t>2011</a:t>
            </a:r>
            <a:r>
              <a:rPr lang="en-US" dirty="0"/>
              <a:t> </a:t>
            </a:r>
            <a:r>
              <a:rPr lang="en-US" dirty="0">
                <a:solidFill>
                  <a:srgbClr val="C00000"/>
                </a:solidFill>
              </a:rPr>
              <a:t>2028</a:t>
            </a:r>
            <a:r>
              <a:rPr lang="en-US" baseline="-25000" dirty="0">
                <a:solidFill>
                  <a:srgbClr val="C00000"/>
                </a:solidFill>
              </a:rPr>
              <a:t>2016</a:t>
            </a:r>
            <a:endParaRPr lang="en-US" dirty="0">
              <a:solidFill>
                <a:srgbClr val="C00000"/>
              </a:solidFill>
            </a:endParaRPr>
          </a:p>
        </p:txBody>
      </p:sp>
      <p:sp>
        <p:nvSpPr>
          <p:cNvPr id="19" name="TextBox 18">
            <a:extLst>
              <a:ext uri="{FF2B5EF4-FFF2-40B4-BE49-F238E27FC236}">
                <a16:creationId xmlns:a16="http://schemas.microsoft.com/office/drawing/2014/main" id="{7C7E481A-E076-D642-9EEB-0A90E94F155D}"/>
              </a:ext>
            </a:extLst>
          </p:cNvPr>
          <p:cNvSpPr txBox="1"/>
          <p:nvPr/>
        </p:nvSpPr>
        <p:spPr>
          <a:xfrm>
            <a:off x="2286000" y="4638730"/>
            <a:ext cx="3124200" cy="646331"/>
          </a:xfrm>
          <a:prstGeom prst="rect">
            <a:avLst/>
          </a:prstGeom>
          <a:solidFill>
            <a:schemeClr val="bg1">
              <a:alpha val="50000"/>
            </a:schemeClr>
          </a:solidFill>
          <a:effectLst>
            <a:outerShdw blurRad="50800" dist="38100" dir="8100000" algn="tr" rotWithShape="0">
              <a:prstClr val="black">
                <a:alpha val="40000"/>
              </a:prstClr>
            </a:outerShdw>
          </a:effectLst>
        </p:spPr>
        <p:txBody>
          <a:bodyPr wrap="square" rtlCol="0">
            <a:spAutoFit/>
          </a:bodyPr>
          <a:lstStyle/>
          <a:p>
            <a:r>
              <a:rPr lang="en-US" dirty="0">
                <a:solidFill>
                  <a:schemeClr val="accent1"/>
                </a:solidFill>
              </a:rPr>
              <a:t>Fires</a:t>
            </a:r>
            <a:r>
              <a:rPr lang="en-US" dirty="0"/>
              <a:t> were lower in 2016 than 2011 and 2014</a:t>
            </a:r>
          </a:p>
        </p:txBody>
      </p:sp>
      <p:sp>
        <p:nvSpPr>
          <p:cNvPr id="20" name="TextBox 19">
            <a:extLst>
              <a:ext uri="{FF2B5EF4-FFF2-40B4-BE49-F238E27FC236}">
                <a16:creationId xmlns:a16="http://schemas.microsoft.com/office/drawing/2014/main" id="{925238AB-15EA-AA41-B44F-6239B10AB540}"/>
              </a:ext>
            </a:extLst>
          </p:cNvPr>
          <p:cNvSpPr txBox="1"/>
          <p:nvPr/>
        </p:nvSpPr>
        <p:spPr>
          <a:xfrm>
            <a:off x="2209801" y="3195006"/>
            <a:ext cx="2286000" cy="369332"/>
          </a:xfrm>
          <a:prstGeom prst="rect">
            <a:avLst/>
          </a:prstGeom>
          <a:noFill/>
        </p:spPr>
        <p:txBody>
          <a:bodyPr wrap="square" rtlCol="0">
            <a:spAutoFit/>
          </a:bodyPr>
          <a:lstStyle/>
          <a:p>
            <a:r>
              <a:rPr lang="en-US" dirty="0" err="1">
                <a:solidFill>
                  <a:schemeClr val="accent3">
                    <a:lumMod val="40000"/>
                    <a:lumOff val="60000"/>
                  </a:schemeClr>
                </a:solidFill>
              </a:rPr>
              <a:t>Onroad</a:t>
            </a:r>
            <a:r>
              <a:rPr lang="en-US" dirty="0">
                <a:solidFill>
                  <a:schemeClr val="accent3">
                    <a:lumMod val="40000"/>
                    <a:lumOff val="60000"/>
                  </a:schemeClr>
                </a:solidFill>
              </a:rPr>
              <a:t> Mobile</a:t>
            </a:r>
          </a:p>
        </p:txBody>
      </p:sp>
      <p:sp>
        <p:nvSpPr>
          <p:cNvPr id="21" name="TextBox 20">
            <a:extLst>
              <a:ext uri="{FF2B5EF4-FFF2-40B4-BE49-F238E27FC236}">
                <a16:creationId xmlns:a16="http://schemas.microsoft.com/office/drawing/2014/main" id="{8AF74A8C-F9CB-F646-A819-21609D1E488E}"/>
              </a:ext>
            </a:extLst>
          </p:cNvPr>
          <p:cNvSpPr txBox="1"/>
          <p:nvPr/>
        </p:nvSpPr>
        <p:spPr>
          <a:xfrm>
            <a:off x="2209801" y="2183335"/>
            <a:ext cx="2286000" cy="369332"/>
          </a:xfrm>
          <a:prstGeom prst="rect">
            <a:avLst/>
          </a:prstGeom>
          <a:noFill/>
        </p:spPr>
        <p:txBody>
          <a:bodyPr wrap="square" rtlCol="0">
            <a:spAutoFit/>
          </a:bodyPr>
          <a:lstStyle/>
          <a:p>
            <a:r>
              <a:rPr lang="en-US" dirty="0">
                <a:solidFill>
                  <a:schemeClr val="accent6">
                    <a:lumMod val="75000"/>
                  </a:schemeClr>
                </a:solidFill>
              </a:rPr>
              <a:t>Off-road Mobile</a:t>
            </a:r>
          </a:p>
        </p:txBody>
      </p:sp>
      <p:sp>
        <p:nvSpPr>
          <p:cNvPr id="22" name="TextBox 21">
            <a:extLst>
              <a:ext uri="{FF2B5EF4-FFF2-40B4-BE49-F238E27FC236}">
                <a16:creationId xmlns:a16="http://schemas.microsoft.com/office/drawing/2014/main" id="{EF451FD1-6904-024B-B2F4-EB0F05ED6EFE}"/>
              </a:ext>
            </a:extLst>
          </p:cNvPr>
          <p:cNvSpPr txBox="1"/>
          <p:nvPr/>
        </p:nvSpPr>
        <p:spPr>
          <a:xfrm>
            <a:off x="4800600" y="972473"/>
            <a:ext cx="4953000" cy="646331"/>
          </a:xfrm>
          <a:prstGeom prst="rect">
            <a:avLst/>
          </a:prstGeom>
          <a:noFill/>
        </p:spPr>
        <p:txBody>
          <a:bodyPr wrap="square" rtlCol="0">
            <a:spAutoFit/>
          </a:bodyPr>
          <a:lstStyle/>
          <a:p>
            <a:r>
              <a:rPr lang="en-US" dirty="0"/>
              <a:t>Overall 2016-based projections are lower than 2011-based projections, due to fires</a:t>
            </a:r>
          </a:p>
        </p:txBody>
      </p:sp>
      <p:sp>
        <p:nvSpPr>
          <p:cNvPr id="23" name="Right Brace 22">
            <a:extLst>
              <a:ext uri="{FF2B5EF4-FFF2-40B4-BE49-F238E27FC236}">
                <a16:creationId xmlns:a16="http://schemas.microsoft.com/office/drawing/2014/main" id="{D1C01951-27DA-7747-8957-E46BE972A9FD}"/>
              </a:ext>
            </a:extLst>
          </p:cNvPr>
          <p:cNvSpPr/>
          <p:nvPr/>
        </p:nvSpPr>
        <p:spPr>
          <a:xfrm rot="16200000">
            <a:off x="7117314" y="-240710"/>
            <a:ext cx="493744" cy="4212772"/>
          </a:xfrm>
          <a:prstGeom prst="rightBrace">
            <a:avLst>
              <a:gd name="adj1" fmla="val 8333"/>
              <a:gd name="adj2" fmla="val 47874"/>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4" name="TextBox 23">
            <a:extLst>
              <a:ext uri="{FF2B5EF4-FFF2-40B4-BE49-F238E27FC236}">
                <a16:creationId xmlns:a16="http://schemas.microsoft.com/office/drawing/2014/main" id="{D4439AA4-8271-7E48-B332-EF0C57DA9617}"/>
              </a:ext>
            </a:extLst>
          </p:cNvPr>
          <p:cNvSpPr txBox="1"/>
          <p:nvPr/>
        </p:nvSpPr>
        <p:spPr>
          <a:xfrm>
            <a:off x="6762667" y="3379673"/>
            <a:ext cx="3558829" cy="1200329"/>
          </a:xfrm>
          <a:prstGeom prst="rect">
            <a:avLst/>
          </a:prstGeom>
          <a:solidFill>
            <a:schemeClr val="bg1">
              <a:alpha val="75000"/>
            </a:schemeClr>
          </a:solidFill>
          <a:effectLst>
            <a:outerShdw blurRad="50800" dist="38100" dir="8100000" algn="tr" rotWithShape="0">
              <a:prstClr val="black">
                <a:alpha val="40000"/>
              </a:prstClr>
            </a:outerShdw>
          </a:effectLst>
        </p:spPr>
        <p:txBody>
          <a:bodyPr wrap="square" rtlCol="0">
            <a:spAutoFit/>
          </a:bodyPr>
          <a:lstStyle/>
          <a:p>
            <a:r>
              <a:rPr lang="en-US" dirty="0" err="1">
                <a:solidFill>
                  <a:schemeClr val="accent3">
                    <a:lumMod val="50000"/>
                  </a:schemeClr>
                </a:solidFill>
              </a:rPr>
              <a:t>Onroad</a:t>
            </a:r>
            <a:r>
              <a:rPr lang="en-US" dirty="0"/>
              <a:t> and </a:t>
            </a:r>
            <a:r>
              <a:rPr lang="en-US" dirty="0">
                <a:solidFill>
                  <a:schemeClr val="accent6">
                    <a:lumMod val="75000"/>
                  </a:schemeClr>
                </a:solidFill>
              </a:rPr>
              <a:t>nonpoint</a:t>
            </a:r>
            <a:r>
              <a:rPr lang="en-US" dirty="0"/>
              <a:t> sector CO projections are higher in the 2016v1 platform than the 2011 platform</a:t>
            </a:r>
          </a:p>
        </p:txBody>
      </p:sp>
      <p:sp>
        <p:nvSpPr>
          <p:cNvPr id="15" name="TextBox 14">
            <a:extLst>
              <a:ext uri="{FF2B5EF4-FFF2-40B4-BE49-F238E27FC236}">
                <a16:creationId xmlns:a16="http://schemas.microsoft.com/office/drawing/2014/main" id="{9D77A096-4C7F-9C41-907E-1ECC137DF70F}"/>
              </a:ext>
            </a:extLst>
          </p:cNvPr>
          <p:cNvSpPr txBox="1"/>
          <p:nvPr/>
        </p:nvSpPr>
        <p:spPr>
          <a:xfrm>
            <a:off x="2209801" y="1248507"/>
            <a:ext cx="2286000" cy="369332"/>
          </a:xfrm>
          <a:prstGeom prst="rect">
            <a:avLst/>
          </a:prstGeom>
          <a:noFill/>
        </p:spPr>
        <p:txBody>
          <a:bodyPr wrap="square" rtlCol="0">
            <a:spAutoFit/>
          </a:bodyPr>
          <a:lstStyle/>
          <a:p>
            <a:r>
              <a:rPr lang="en-US" dirty="0">
                <a:solidFill>
                  <a:schemeClr val="accent2">
                    <a:lumMod val="40000"/>
                    <a:lumOff val="60000"/>
                  </a:schemeClr>
                </a:solidFill>
              </a:rPr>
              <a:t>Biogenic</a:t>
            </a:r>
          </a:p>
        </p:txBody>
      </p:sp>
      <p:cxnSp>
        <p:nvCxnSpPr>
          <p:cNvPr id="3" name="Straight Arrow Connector 2">
            <a:extLst>
              <a:ext uri="{FF2B5EF4-FFF2-40B4-BE49-F238E27FC236}">
                <a16:creationId xmlns:a16="http://schemas.microsoft.com/office/drawing/2014/main" id="{184D4E7F-1EA6-E041-BE4D-8544ECC02942}"/>
              </a:ext>
            </a:extLst>
          </p:cNvPr>
          <p:cNvCxnSpPr>
            <a:cxnSpLocks/>
          </p:cNvCxnSpPr>
          <p:nvPr/>
        </p:nvCxnSpPr>
        <p:spPr>
          <a:xfrm>
            <a:off x="2971802" y="1014273"/>
            <a:ext cx="1828799" cy="9942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E30DB2B-0979-2C44-945E-D058BF8ACCA3}"/>
              </a:ext>
            </a:extLst>
          </p:cNvPr>
          <p:cNvSpPr txBox="1"/>
          <p:nvPr/>
        </p:nvSpPr>
        <p:spPr>
          <a:xfrm rot="1747500">
            <a:off x="2863452" y="1159819"/>
            <a:ext cx="1987924" cy="307777"/>
          </a:xfrm>
          <a:prstGeom prst="rect">
            <a:avLst/>
          </a:prstGeom>
          <a:noFill/>
        </p:spPr>
        <p:txBody>
          <a:bodyPr wrap="square" rtlCol="0">
            <a:spAutoFit/>
          </a:bodyPr>
          <a:lstStyle/>
          <a:p>
            <a:r>
              <a:rPr lang="en-US" sz="1400" dirty="0">
                <a:solidFill>
                  <a:schemeClr val="accent1"/>
                </a:solidFill>
              </a:rPr>
              <a:t>Declining emissions</a:t>
            </a:r>
          </a:p>
        </p:txBody>
      </p:sp>
    </p:spTree>
    <p:extLst>
      <p:ext uri="{BB962C8B-B14F-4D97-AF65-F5344CB8AC3E}">
        <p14:creationId xmlns:p14="http://schemas.microsoft.com/office/powerpoint/2010/main" val="427727691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CC328DF-5B0E-4EC3-8FEE-444DC98EB566}"/>
              </a:ext>
            </a:extLst>
          </p:cNvPr>
          <p:cNvSpPr>
            <a:spLocks noGrp="1"/>
          </p:cNvSpPr>
          <p:nvPr>
            <p:ph type="sldNum" sz="quarter" idx="12"/>
          </p:nvPr>
        </p:nvSpPr>
        <p:spPr/>
        <p:txBody>
          <a:bodyPr/>
          <a:lstStyle/>
          <a:p>
            <a:fld id="{61C894BD-DCE2-4A96-A9AF-225BBEAC2A40}" type="slidenum">
              <a:rPr lang="en-US" smtClean="0"/>
              <a:pPr/>
              <a:t>86</a:t>
            </a:fld>
            <a:endParaRPr lang="en-US"/>
          </a:p>
        </p:txBody>
      </p:sp>
      <p:sp>
        <p:nvSpPr>
          <p:cNvPr id="4" name="Title 3">
            <a:extLst>
              <a:ext uri="{FF2B5EF4-FFF2-40B4-BE49-F238E27FC236}">
                <a16:creationId xmlns:a16="http://schemas.microsoft.com/office/drawing/2014/main" id="{D77A4206-B720-4257-A072-A34EA99A9EEA}"/>
              </a:ext>
            </a:extLst>
          </p:cNvPr>
          <p:cNvSpPr>
            <a:spLocks noGrp="1"/>
          </p:cNvSpPr>
          <p:nvPr>
            <p:ph type="title"/>
          </p:nvPr>
        </p:nvSpPr>
        <p:spPr/>
        <p:txBody>
          <a:bodyPr/>
          <a:lstStyle/>
          <a:p>
            <a:pPr algn="ctr"/>
            <a:r>
              <a:rPr lang="en-US" dirty="0"/>
              <a:t>Annual Total 12km NOx Emissions</a:t>
            </a:r>
          </a:p>
        </p:txBody>
      </p:sp>
      <p:pic>
        <p:nvPicPr>
          <p:cNvPr id="8" name="Content Placeholder 7">
            <a:extLst>
              <a:ext uri="{FF2B5EF4-FFF2-40B4-BE49-F238E27FC236}">
                <a16:creationId xmlns:a16="http://schemas.microsoft.com/office/drawing/2014/main" id="{8F5A46BC-7B29-4AC3-BD97-375B131832A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0200" y="1298575"/>
            <a:ext cx="9176858" cy="5291936"/>
          </a:xfrm>
        </p:spPr>
      </p:pic>
    </p:spTree>
    <p:extLst>
      <p:ext uri="{BB962C8B-B14F-4D97-AF65-F5344CB8AC3E}">
        <p14:creationId xmlns:p14="http://schemas.microsoft.com/office/powerpoint/2010/main" val="202763208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CC328DF-5B0E-4EC3-8FEE-444DC98EB566}"/>
              </a:ext>
            </a:extLst>
          </p:cNvPr>
          <p:cNvSpPr>
            <a:spLocks noGrp="1"/>
          </p:cNvSpPr>
          <p:nvPr>
            <p:ph type="sldNum" sz="quarter" idx="12"/>
          </p:nvPr>
        </p:nvSpPr>
        <p:spPr/>
        <p:txBody>
          <a:bodyPr/>
          <a:lstStyle/>
          <a:p>
            <a:fld id="{61C894BD-DCE2-4A96-A9AF-225BBEAC2A40}" type="slidenum">
              <a:rPr lang="en-US" smtClean="0"/>
              <a:pPr/>
              <a:t>87</a:t>
            </a:fld>
            <a:endParaRPr lang="en-US"/>
          </a:p>
        </p:txBody>
      </p:sp>
      <p:sp>
        <p:nvSpPr>
          <p:cNvPr id="4" name="Title 3">
            <a:extLst>
              <a:ext uri="{FF2B5EF4-FFF2-40B4-BE49-F238E27FC236}">
                <a16:creationId xmlns:a16="http://schemas.microsoft.com/office/drawing/2014/main" id="{D77A4206-B720-4257-A072-A34EA99A9EEA}"/>
              </a:ext>
            </a:extLst>
          </p:cNvPr>
          <p:cNvSpPr>
            <a:spLocks noGrp="1"/>
          </p:cNvSpPr>
          <p:nvPr>
            <p:ph type="title"/>
          </p:nvPr>
        </p:nvSpPr>
        <p:spPr/>
        <p:txBody>
          <a:bodyPr>
            <a:noAutofit/>
          </a:bodyPr>
          <a:lstStyle/>
          <a:p>
            <a:pPr algn="ctr"/>
            <a:r>
              <a:rPr lang="en-US" sz="3600" dirty="0"/>
              <a:t>2016v1-beta Annual Total 12km NOx Emissions</a:t>
            </a:r>
          </a:p>
        </p:txBody>
      </p:sp>
      <p:pic>
        <p:nvPicPr>
          <p:cNvPr id="7" name="Content Placeholder 6">
            <a:extLst>
              <a:ext uri="{FF2B5EF4-FFF2-40B4-BE49-F238E27FC236}">
                <a16:creationId xmlns:a16="http://schemas.microsoft.com/office/drawing/2014/main" id="{FEE572D0-515C-49C7-AA59-C980DFF44E7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47800" y="1417638"/>
            <a:ext cx="9067799" cy="5249168"/>
          </a:xfrm>
        </p:spPr>
      </p:pic>
    </p:spTree>
    <p:extLst>
      <p:ext uri="{BB962C8B-B14F-4D97-AF65-F5344CB8AC3E}">
        <p14:creationId xmlns:p14="http://schemas.microsoft.com/office/powerpoint/2010/main" val="83346364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2D70CE-8930-CD46-8E89-2DB8C19D4D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973"/>
          <a:stretch/>
        </p:blipFill>
        <p:spPr>
          <a:xfrm>
            <a:off x="1524000" y="914400"/>
            <a:ext cx="9144000" cy="5436704"/>
          </a:xfrm>
          <a:prstGeom prst="rect">
            <a:avLst/>
          </a:prstGeom>
        </p:spPr>
      </p:pic>
      <p:sp>
        <p:nvSpPr>
          <p:cNvPr id="4" name="Slide Number Placeholder 3">
            <a:extLst>
              <a:ext uri="{FF2B5EF4-FFF2-40B4-BE49-F238E27FC236}">
                <a16:creationId xmlns:a16="http://schemas.microsoft.com/office/drawing/2014/main" id="{9223C987-16A9-9147-BB8F-4128B0BBAB65}"/>
              </a:ext>
            </a:extLst>
          </p:cNvPr>
          <p:cNvSpPr>
            <a:spLocks noGrp="1"/>
          </p:cNvSpPr>
          <p:nvPr>
            <p:ph type="sldNum" sz="quarter" idx="12"/>
          </p:nvPr>
        </p:nvSpPr>
        <p:spPr/>
        <p:txBody>
          <a:bodyPr/>
          <a:lstStyle/>
          <a:p>
            <a:fld id="{56C0694B-ACB9-4B07-9520-882D81573A15}" type="slidenum">
              <a:rPr lang="en-US" smtClean="0"/>
              <a:t>88</a:t>
            </a:fld>
            <a:endParaRPr lang="en-US"/>
          </a:p>
        </p:txBody>
      </p:sp>
      <p:sp>
        <p:nvSpPr>
          <p:cNvPr id="14" name="Title 3">
            <a:extLst>
              <a:ext uri="{FF2B5EF4-FFF2-40B4-BE49-F238E27FC236}">
                <a16:creationId xmlns:a16="http://schemas.microsoft.com/office/drawing/2014/main" id="{D497FAB8-C990-6B44-93BD-21446EDD5D25}"/>
              </a:ext>
            </a:extLst>
          </p:cNvPr>
          <p:cNvSpPr>
            <a:spLocks noGrp="1"/>
          </p:cNvSpPr>
          <p:nvPr>
            <p:ph type="title"/>
          </p:nvPr>
        </p:nvSpPr>
        <p:spPr>
          <a:xfrm>
            <a:off x="1828800" y="247956"/>
            <a:ext cx="8342472" cy="609600"/>
          </a:xfrm>
          <a:solidFill>
            <a:schemeClr val="bg1"/>
          </a:solidFill>
        </p:spPr>
        <p:txBody>
          <a:bodyPr anchor="ctr">
            <a:noAutofit/>
          </a:bodyPr>
          <a:lstStyle/>
          <a:p>
            <a:pPr algn="ctr"/>
            <a:r>
              <a:rPr lang="en-US" sz="3200" dirty="0"/>
              <a:t>National Annual NOx Emissions</a:t>
            </a:r>
          </a:p>
        </p:txBody>
      </p:sp>
      <p:sp>
        <p:nvSpPr>
          <p:cNvPr id="18" name="TextBox 17">
            <a:extLst>
              <a:ext uri="{FF2B5EF4-FFF2-40B4-BE49-F238E27FC236}">
                <a16:creationId xmlns:a16="http://schemas.microsoft.com/office/drawing/2014/main" id="{13516274-8BB4-D54E-91A1-9C4D33A77647}"/>
              </a:ext>
            </a:extLst>
          </p:cNvPr>
          <p:cNvSpPr txBox="1"/>
          <p:nvPr/>
        </p:nvSpPr>
        <p:spPr>
          <a:xfrm>
            <a:off x="2151936" y="5981772"/>
            <a:ext cx="7696200" cy="369332"/>
          </a:xfrm>
          <a:prstGeom prst="rect">
            <a:avLst/>
          </a:prstGeom>
          <a:solidFill>
            <a:schemeClr val="bg1"/>
          </a:solidFill>
        </p:spPr>
        <p:txBody>
          <a:bodyPr wrap="square" rtlCol="0">
            <a:spAutoFit/>
          </a:bodyPr>
          <a:lstStyle/>
          <a:p>
            <a:r>
              <a:rPr lang="en-US" dirty="0"/>
              <a:t>2011      2014      </a:t>
            </a:r>
            <a:r>
              <a:rPr lang="en-US" dirty="0">
                <a:solidFill>
                  <a:srgbClr val="C00000"/>
                </a:solidFill>
              </a:rPr>
              <a:t>2016v1</a:t>
            </a:r>
            <a:r>
              <a:rPr lang="en-US" dirty="0"/>
              <a:t>   2023</a:t>
            </a:r>
            <a:r>
              <a:rPr lang="en-US" baseline="-25000" dirty="0"/>
              <a:t>2011</a:t>
            </a:r>
            <a:r>
              <a:rPr lang="en-US" dirty="0"/>
              <a:t> </a:t>
            </a:r>
            <a:r>
              <a:rPr lang="en-US" dirty="0">
                <a:solidFill>
                  <a:srgbClr val="C00000"/>
                </a:solidFill>
              </a:rPr>
              <a:t>2023</a:t>
            </a:r>
            <a:r>
              <a:rPr lang="en-US" baseline="-25000" dirty="0">
                <a:solidFill>
                  <a:srgbClr val="C00000"/>
                </a:solidFill>
              </a:rPr>
              <a:t>2016</a:t>
            </a:r>
            <a:r>
              <a:rPr lang="en-US" dirty="0"/>
              <a:t>  2028</a:t>
            </a:r>
            <a:r>
              <a:rPr lang="en-US" baseline="-25000" dirty="0"/>
              <a:t>2011</a:t>
            </a:r>
            <a:r>
              <a:rPr lang="en-US" dirty="0"/>
              <a:t> </a:t>
            </a:r>
            <a:r>
              <a:rPr lang="en-US" dirty="0">
                <a:solidFill>
                  <a:srgbClr val="C00000"/>
                </a:solidFill>
              </a:rPr>
              <a:t>2028</a:t>
            </a:r>
            <a:r>
              <a:rPr lang="en-US" baseline="-25000" dirty="0">
                <a:solidFill>
                  <a:srgbClr val="C00000"/>
                </a:solidFill>
              </a:rPr>
              <a:t>2016</a:t>
            </a:r>
            <a:endParaRPr lang="en-US" dirty="0">
              <a:solidFill>
                <a:srgbClr val="C00000"/>
              </a:solidFill>
            </a:endParaRPr>
          </a:p>
        </p:txBody>
      </p:sp>
    </p:spTree>
    <p:extLst>
      <p:ext uri="{BB962C8B-B14F-4D97-AF65-F5344CB8AC3E}">
        <p14:creationId xmlns:p14="http://schemas.microsoft.com/office/powerpoint/2010/main" val="412561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2D70CE-8930-CD46-8E89-2DB8C19D4D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973"/>
          <a:stretch/>
        </p:blipFill>
        <p:spPr>
          <a:xfrm>
            <a:off x="1524000" y="914400"/>
            <a:ext cx="9144000" cy="5436704"/>
          </a:xfrm>
          <a:prstGeom prst="rect">
            <a:avLst/>
          </a:prstGeom>
        </p:spPr>
      </p:pic>
      <p:sp>
        <p:nvSpPr>
          <p:cNvPr id="4" name="Slide Number Placeholder 3">
            <a:extLst>
              <a:ext uri="{FF2B5EF4-FFF2-40B4-BE49-F238E27FC236}">
                <a16:creationId xmlns:a16="http://schemas.microsoft.com/office/drawing/2014/main" id="{9223C987-16A9-9147-BB8F-4128B0BBAB65}"/>
              </a:ext>
            </a:extLst>
          </p:cNvPr>
          <p:cNvSpPr>
            <a:spLocks noGrp="1"/>
          </p:cNvSpPr>
          <p:nvPr>
            <p:ph type="sldNum" sz="quarter" idx="12"/>
          </p:nvPr>
        </p:nvSpPr>
        <p:spPr/>
        <p:txBody>
          <a:bodyPr/>
          <a:lstStyle/>
          <a:p>
            <a:fld id="{56C0694B-ACB9-4B07-9520-882D81573A15}" type="slidenum">
              <a:rPr lang="en-US" smtClean="0"/>
              <a:t>89</a:t>
            </a:fld>
            <a:endParaRPr lang="en-US"/>
          </a:p>
        </p:txBody>
      </p:sp>
      <p:sp>
        <p:nvSpPr>
          <p:cNvPr id="14" name="Title 3">
            <a:extLst>
              <a:ext uri="{FF2B5EF4-FFF2-40B4-BE49-F238E27FC236}">
                <a16:creationId xmlns:a16="http://schemas.microsoft.com/office/drawing/2014/main" id="{D497FAB8-C990-6B44-93BD-21446EDD5D25}"/>
              </a:ext>
            </a:extLst>
          </p:cNvPr>
          <p:cNvSpPr>
            <a:spLocks noGrp="1"/>
          </p:cNvSpPr>
          <p:nvPr>
            <p:ph type="title"/>
          </p:nvPr>
        </p:nvSpPr>
        <p:spPr>
          <a:xfrm>
            <a:off x="1828800" y="247956"/>
            <a:ext cx="8342472" cy="609600"/>
          </a:xfrm>
          <a:solidFill>
            <a:schemeClr val="bg1"/>
          </a:solidFill>
        </p:spPr>
        <p:txBody>
          <a:bodyPr anchor="ctr">
            <a:noAutofit/>
          </a:bodyPr>
          <a:lstStyle/>
          <a:p>
            <a:pPr algn="ctr"/>
            <a:r>
              <a:rPr lang="en-US" sz="3200" dirty="0"/>
              <a:t>National Annual NOx Emissions</a:t>
            </a:r>
          </a:p>
        </p:txBody>
      </p:sp>
      <p:sp>
        <p:nvSpPr>
          <p:cNvPr id="18" name="TextBox 17">
            <a:extLst>
              <a:ext uri="{FF2B5EF4-FFF2-40B4-BE49-F238E27FC236}">
                <a16:creationId xmlns:a16="http://schemas.microsoft.com/office/drawing/2014/main" id="{13516274-8BB4-D54E-91A1-9C4D33A77647}"/>
              </a:ext>
            </a:extLst>
          </p:cNvPr>
          <p:cNvSpPr txBox="1"/>
          <p:nvPr/>
        </p:nvSpPr>
        <p:spPr>
          <a:xfrm>
            <a:off x="2151936" y="5981772"/>
            <a:ext cx="7696200" cy="369332"/>
          </a:xfrm>
          <a:prstGeom prst="rect">
            <a:avLst/>
          </a:prstGeom>
          <a:solidFill>
            <a:schemeClr val="bg1"/>
          </a:solidFill>
        </p:spPr>
        <p:txBody>
          <a:bodyPr wrap="square" rtlCol="0">
            <a:spAutoFit/>
          </a:bodyPr>
          <a:lstStyle/>
          <a:p>
            <a:r>
              <a:rPr lang="en-US" dirty="0"/>
              <a:t>2011      2014      </a:t>
            </a:r>
            <a:r>
              <a:rPr lang="en-US" dirty="0">
                <a:solidFill>
                  <a:srgbClr val="C00000"/>
                </a:solidFill>
              </a:rPr>
              <a:t>2016v1</a:t>
            </a:r>
            <a:r>
              <a:rPr lang="en-US" dirty="0"/>
              <a:t>   2023</a:t>
            </a:r>
            <a:r>
              <a:rPr lang="en-US" baseline="-25000" dirty="0"/>
              <a:t>2011</a:t>
            </a:r>
            <a:r>
              <a:rPr lang="en-US" dirty="0"/>
              <a:t> </a:t>
            </a:r>
            <a:r>
              <a:rPr lang="en-US" dirty="0">
                <a:solidFill>
                  <a:srgbClr val="C00000"/>
                </a:solidFill>
              </a:rPr>
              <a:t>2023</a:t>
            </a:r>
            <a:r>
              <a:rPr lang="en-US" baseline="-25000" dirty="0">
                <a:solidFill>
                  <a:srgbClr val="C00000"/>
                </a:solidFill>
              </a:rPr>
              <a:t>2016</a:t>
            </a:r>
            <a:r>
              <a:rPr lang="en-US" dirty="0"/>
              <a:t>  2028</a:t>
            </a:r>
            <a:r>
              <a:rPr lang="en-US" baseline="-25000" dirty="0"/>
              <a:t>2011</a:t>
            </a:r>
            <a:r>
              <a:rPr lang="en-US" dirty="0"/>
              <a:t> </a:t>
            </a:r>
            <a:r>
              <a:rPr lang="en-US" dirty="0">
                <a:solidFill>
                  <a:srgbClr val="C00000"/>
                </a:solidFill>
              </a:rPr>
              <a:t>2028</a:t>
            </a:r>
            <a:r>
              <a:rPr lang="en-US" baseline="-25000" dirty="0">
                <a:solidFill>
                  <a:srgbClr val="C00000"/>
                </a:solidFill>
              </a:rPr>
              <a:t>2016</a:t>
            </a:r>
            <a:endParaRPr lang="en-US" dirty="0">
              <a:solidFill>
                <a:srgbClr val="C00000"/>
              </a:solidFill>
            </a:endParaRPr>
          </a:p>
        </p:txBody>
      </p:sp>
      <p:sp>
        <p:nvSpPr>
          <p:cNvPr id="6" name="TextBox 5">
            <a:extLst>
              <a:ext uri="{FF2B5EF4-FFF2-40B4-BE49-F238E27FC236}">
                <a16:creationId xmlns:a16="http://schemas.microsoft.com/office/drawing/2014/main" id="{5A4F4365-8586-5A4C-8E4A-B032A8A90C99}"/>
              </a:ext>
            </a:extLst>
          </p:cNvPr>
          <p:cNvSpPr txBox="1"/>
          <p:nvPr/>
        </p:nvSpPr>
        <p:spPr>
          <a:xfrm>
            <a:off x="5105400" y="1371600"/>
            <a:ext cx="4742736" cy="923330"/>
          </a:xfrm>
          <a:prstGeom prst="rect">
            <a:avLst/>
          </a:prstGeom>
          <a:noFill/>
        </p:spPr>
        <p:txBody>
          <a:bodyPr wrap="square" rtlCol="0">
            <a:spAutoFit/>
          </a:bodyPr>
          <a:lstStyle/>
          <a:p>
            <a:r>
              <a:rPr lang="en-US" dirty="0"/>
              <a:t>Lower emissions in most sectors produced 2016-based projections that are lower than 2011-based projections</a:t>
            </a:r>
          </a:p>
        </p:txBody>
      </p:sp>
      <p:sp>
        <p:nvSpPr>
          <p:cNvPr id="7" name="Right Brace 6">
            <a:extLst>
              <a:ext uri="{FF2B5EF4-FFF2-40B4-BE49-F238E27FC236}">
                <a16:creationId xmlns:a16="http://schemas.microsoft.com/office/drawing/2014/main" id="{4293BF5E-1342-3042-A148-014BCCB1EA4F}"/>
              </a:ext>
            </a:extLst>
          </p:cNvPr>
          <p:cNvSpPr/>
          <p:nvPr/>
        </p:nvSpPr>
        <p:spPr>
          <a:xfrm rot="16200000">
            <a:off x="7117314" y="547283"/>
            <a:ext cx="493744" cy="4212772"/>
          </a:xfrm>
          <a:prstGeom prst="rightBrace">
            <a:avLst>
              <a:gd name="adj1" fmla="val 8333"/>
              <a:gd name="adj2" fmla="val 47874"/>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2AE4CF39-E4F0-5440-A5F7-35AF60ED84B8}"/>
              </a:ext>
            </a:extLst>
          </p:cNvPr>
          <p:cNvSpPr txBox="1"/>
          <p:nvPr/>
        </p:nvSpPr>
        <p:spPr>
          <a:xfrm>
            <a:off x="2151936" y="3448086"/>
            <a:ext cx="2286000" cy="369332"/>
          </a:xfrm>
          <a:prstGeom prst="rect">
            <a:avLst/>
          </a:prstGeom>
          <a:noFill/>
        </p:spPr>
        <p:txBody>
          <a:bodyPr wrap="square" rtlCol="0">
            <a:spAutoFit/>
          </a:bodyPr>
          <a:lstStyle/>
          <a:p>
            <a:r>
              <a:rPr lang="en-US" dirty="0" err="1">
                <a:solidFill>
                  <a:schemeClr val="accent3">
                    <a:lumMod val="40000"/>
                    <a:lumOff val="60000"/>
                  </a:schemeClr>
                </a:solidFill>
              </a:rPr>
              <a:t>Onroad</a:t>
            </a:r>
            <a:r>
              <a:rPr lang="en-US" dirty="0">
                <a:solidFill>
                  <a:schemeClr val="accent3">
                    <a:lumMod val="40000"/>
                    <a:lumOff val="60000"/>
                  </a:schemeClr>
                </a:solidFill>
              </a:rPr>
              <a:t> Mobile</a:t>
            </a:r>
          </a:p>
        </p:txBody>
      </p:sp>
      <p:sp>
        <p:nvSpPr>
          <p:cNvPr id="9" name="TextBox 8">
            <a:extLst>
              <a:ext uri="{FF2B5EF4-FFF2-40B4-BE49-F238E27FC236}">
                <a16:creationId xmlns:a16="http://schemas.microsoft.com/office/drawing/2014/main" id="{AF7BE127-4B08-DF4F-8AA8-BB80CA6E4FDA}"/>
              </a:ext>
            </a:extLst>
          </p:cNvPr>
          <p:cNvSpPr txBox="1"/>
          <p:nvPr/>
        </p:nvSpPr>
        <p:spPr>
          <a:xfrm>
            <a:off x="2151936" y="4714929"/>
            <a:ext cx="2286000" cy="369332"/>
          </a:xfrm>
          <a:prstGeom prst="rect">
            <a:avLst/>
          </a:prstGeom>
          <a:noFill/>
        </p:spPr>
        <p:txBody>
          <a:bodyPr wrap="square" rtlCol="0">
            <a:spAutoFit/>
          </a:bodyPr>
          <a:lstStyle/>
          <a:p>
            <a:r>
              <a:rPr lang="en-US" dirty="0">
                <a:solidFill>
                  <a:schemeClr val="accent1">
                    <a:lumMod val="40000"/>
                    <a:lumOff val="60000"/>
                  </a:schemeClr>
                </a:solidFill>
              </a:rPr>
              <a:t>EGU Point</a:t>
            </a:r>
          </a:p>
        </p:txBody>
      </p:sp>
      <p:cxnSp>
        <p:nvCxnSpPr>
          <p:cNvPr id="10" name="Straight Arrow Connector 9">
            <a:extLst>
              <a:ext uri="{FF2B5EF4-FFF2-40B4-BE49-F238E27FC236}">
                <a16:creationId xmlns:a16="http://schemas.microsoft.com/office/drawing/2014/main" id="{55D67D5E-05DD-BB42-819F-4239A6F6210E}"/>
              </a:ext>
            </a:extLst>
          </p:cNvPr>
          <p:cNvCxnSpPr>
            <a:cxnSpLocks/>
          </p:cNvCxnSpPr>
          <p:nvPr/>
        </p:nvCxnSpPr>
        <p:spPr>
          <a:xfrm>
            <a:off x="3029374" y="1176332"/>
            <a:ext cx="1828799" cy="9942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F7F4E69-44DB-CB4C-BF35-2A58A7B1EB51}"/>
              </a:ext>
            </a:extLst>
          </p:cNvPr>
          <p:cNvSpPr txBox="1"/>
          <p:nvPr/>
        </p:nvSpPr>
        <p:spPr>
          <a:xfrm rot="1747500">
            <a:off x="2921024" y="1321878"/>
            <a:ext cx="1987924" cy="307777"/>
          </a:xfrm>
          <a:prstGeom prst="rect">
            <a:avLst/>
          </a:prstGeom>
          <a:noFill/>
        </p:spPr>
        <p:txBody>
          <a:bodyPr wrap="square" rtlCol="0">
            <a:spAutoFit/>
          </a:bodyPr>
          <a:lstStyle/>
          <a:p>
            <a:r>
              <a:rPr lang="en-US" sz="1400" dirty="0">
                <a:solidFill>
                  <a:schemeClr val="accent1"/>
                </a:solidFill>
              </a:rPr>
              <a:t>Declining emissions</a:t>
            </a:r>
          </a:p>
        </p:txBody>
      </p:sp>
    </p:spTree>
    <p:extLst>
      <p:ext uri="{BB962C8B-B14F-4D97-AF65-F5344CB8AC3E}">
        <p14:creationId xmlns:p14="http://schemas.microsoft.com/office/powerpoint/2010/main" val="26043099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970B9C-D1E4-43D0-8F2F-DC696B271E21}"/>
              </a:ext>
            </a:extLst>
          </p:cNvPr>
          <p:cNvSpPr>
            <a:spLocks noGrp="1"/>
          </p:cNvSpPr>
          <p:nvPr>
            <p:ph idx="1"/>
          </p:nvPr>
        </p:nvSpPr>
        <p:spPr/>
        <p:txBody>
          <a:bodyPr/>
          <a:lstStyle/>
          <a:p>
            <a:pPr>
              <a:spcAft>
                <a:spcPts val="1200"/>
              </a:spcAft>
            </a:pPr>
            <a:r>
              <a:rPr lang="en-US" dirty="0"/>
              <a:t>SMOKE-ready version of WRAP oil and gas inventories and ancillary data</a:t>
            </a:r>
          </a:p>
          <a:p>
            <a:pPr>
              <a:spcAft>
                <a:spcPts val="600"/>
              </a:spcAft>
            </a:pPr>
            <a:r>
              <a:rPr lang="en-US" dirty="0"/>
              <a:t>Final specification sheets </a:t>
            </a:r>
          </a:p>
          <a:p>
            <a:pPr lvl="1">
              <a:spcAft>
                <a:spcPts val="1200"/>
              </a:spcAft>
            </a:pPr>
            <a:r>
              <a:rPr lang="en-US" dirty="0"/>
              <a:t>Targeting posting to 2016v1 Wiki end of January: </a:t>
            </a:r>
            <a:r>
              <a:rPr lang="en-US" dirty="0">
                <a:hlinkClick r:id="rId2"/>
              </a:rPr>
              <a:t>http://views.cira.colostate.edu/wiki/wiki/10202</a:t>
            </a:r>
            <a:r>
              <a:rPr lang="en-US" dirty="0"/>
              <a:t> </a:t>
            </a:r>
          </a:p>
          <a:p>
            <a:pPr>
              <a:spcAft>
                <a:spcPts val="1200"/>
              </a:spcAft>
            </a:pPr>
            <a:r>
              <a:rPr lang="en-US" dirty="0"/>
              <a:t>AQM-ready merged emissions</a:t>
            </a:r>
          </a:p>
          <a:p>
            <a:pPr lvl="1"/>
            <a:endParaRPr lang="en-US" dirty="0"/>
          </a:p>
          <a:p>
            <a:pPr lvl="1"/>
            <a:endParaRPr lang="en-US" dirty="0"/>
          </a:p>
          <a:p>
            <a:endParaRPr lang="en-US" dirty="0"/>
          </a:p>
        </p:txBody>
      </p:sp>
      <p:sp>
        <p:nvSpPr>
          <p:cNvPr id="3" name="Slide Number Placeholder 2">
            <a:extLst>
              <a:ext uri="{FF2B5EF4-FFF2-40B4-BE49-F238E27FC236}">
                <a16:creationId xmlns:a16="http://schemas.microsoft.com/office/drawing/2014/main" id="{04ED3F40-F48F-4330-B1E3-5DD447945667}"/>
              </a:ext>
            </a:extLst>
          </p:cNvPr>
          <p:cNvSpPr>
            <a:spLocks noGrp="1"/>
          </p:cNvSpPr>
          <p:nvPr>
            <p:ph type="sldNum" sz="quarter" idx="12"/>
          </p:nvPr>
        </p:nvSpPr>
        <p:spPr/>
        <p:txBody>
          <a:bodyPr/>
          <a:lstStyle/>
          <a:p>
            <a:fld id="{61C894BD-DCE2-4A96-A9AF-225BBEAC2A40}" type="slidenum">
              <a:rPr lang="en-US" smtClean="0"/>
              <a:pPr/>
              <a:t>9</a:t>
            </a:fld>
            <a:endParaRPr lang="en-US"/>
          </a:p>
        </p:txBody>
      </p:sp>
      <p:sp>
        <p:nvSpPr>
          <p:cNvPr id="4" name="Title 3">
            <a:extLst>
              <a:ext uri="{FF2B5EF4-FFF2-40B4-BE49-F238E27FC236}">
                <a16:creationId xmlns:a16="http://schemas.microsoft.com/office/drawing/2014/main" id="{5245AA62-EE36-4A70-9F81-6FD49FB34E27}"/>
              </a:ext>
            </a:extLst>
          </p:cNvPr>
          <p:cNvSpPr>
            <a:spLocks noGrp="1"/>
          </p:cNvSpPr>
          <p:nvPr>
            <p:ph type="title"/>
          </p:nvPr>
        </p:nvSpPr>
        <p:spPr/>
        <p:txBody>
          <a:bodyPr/>
          <a:lstStyle/>
          <a:p>
            <a:r>
              <a:rPr lang="en-US" dirty="0"/>
              <a:t>Items Not Yet Available</a:t>
            </a:r>
          </a:p>
        </p:txBody>
      </p:sp>
    </p:spTree>
    <p:extLst>
      <p:ext uri="{BB962C8B-B14F-4D97-AF65-F5344CB8AC3E}">
        <p14:creationId xmlns:p14="http://schemas.microsoft.com/office/powerpoint/2010/main" val="307753291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CC328DF-5B0E-4EC3-8FEE-444DC98EB566}"/>
              </a:ext>
            </a:extLst>
          </p:cNvPr>
          <p:cNvSpPr>
            <a:spLocks noGrp="1"/>
          </p:cNvSpPr>
          <p:nvPr>
            <p:ph type="sldNum" sz="quarter" idx="12"/>
          </p:nvPr>
        </p:nvSpPr>
        <p:spPr/>
        <p:txBody>
          <a:bodyPr/>
          <a:lstStyle/>
          <a:p>
            <a:fld id="{61C894BD-DCE2-4A96-A9AF-225BBEAC2A40}" type="slidenum">
              <a:rPr lang="en-US" smtClean="0"/>
              <a:pPr/>
              <a:t>90</a:t>
            </a:fld>
            <a:endParaRPr lang="en-US"/>
          </a:p>
        </p:txBody>
      </p:sp>
      <p:sp>
        <p:nvSpPr>
          <p:cNvPr id="4" name="Title 3">
            <a:extLst>
              <a:ext uri="{FF2B5EF4-FFF2-40B4-BE49-F238E27FC236}">
                <a16:creationId xmlns:a16="http://schemas.microsoft.com/office/drawing/2014/main" id="{D77A4206-B720-4257-A072-A34EA99A9EEA}"/>
              </a:ext>
            </a:extLst>
          </p:cNvPr>
          <p:cNvSpPr>
            <a:spLocks noGrp="1"/>
          </p:cNvSpPr>
          <p:nvPr>
            <p:ph type="title"/>
          </p:nvPr>
        </p:nvSpPr>
        <p:spPr/>
        <p:txBody>
          <a:bodyPr>
            <a:noAutofit/>
          </a:bodyPr>
          <a:lstStyle/>
          <a:p>
            <a:pPr algn="ctr"/>
            <a:r>
              <a:rPr lang="en-US" sz="3600" dirty="0"/>
              <a:t>Annual Total 12km VOC Emissions</a:t>
            </a:r>
          </a:p>
        </p:txBody>
      </p:sp>
      <p:pic>
        <p:nvPicPr>
          <p:cNvPr id="8" name="Content Placeholder 7">
            <a:extLst>
              <a:ext uri="{FF2B5EF4-FFF2-40B4-BE49-F238E27FC236}">
                <a16:creationId xmlns:a16="http://schemas.microsoft.com/office/drawing/2014/main" id="{DB59123C-3F35-4831-95B3-A09E25DC1E7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1600" y="1379538"/>
            <a:ext cx="9268039" cy="5343379"/>
          </a:xfrm>
        </p:spPr>
      </p:pic>
    </p:spTree>
    <p:extLst>
      <p:ext uri="{BB962C8B-B14F-4D97-AF65-F5344CB8AC3E}">
        <p14:creationId xmlns:p14="http://schemas.microsoft.com/office/powerpoint/2010/main" val="25185322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CC328DF-5B0E-4EC3-8FEE-444DC98EB566}"/>
              </a:ext>
            </a:extLst>
          </p:cNvPr>
          <p:cNvSpPr>
            <a:spLocks noGrp="1"/>
          </p:cNvSpPr>
          <p:nvPr>
            <p:ph type="sldNum" sz="quarter" idx="12"/>
          </p:nvPr>
        </p:nvSpPr>
        <p:spPr/>
        <p:txBody>
          <a:bodyPr/>
          <a:lstStyle/>
          <a:p>
            <a:fld id="{61C894BD-DCE2-4A96-A9AF-225BBEAC2A40}" type="slidenum">
              <a:rPr lang="en-US" smtClean="0"/>
              <a:pPr/>
              <a:t>91</a:t>
            </a:fld>
            <a:endParaRPr lang="en-US"/>
          </a:p>
        </p:txBody>
      </p:sp>
      <p:sp>
        <p:nvSpPr>
          <p:cNvPr id="4" name="Title 3">
            <a:extLst>
              <a:ext uri="{FF2B5EF4-FFF2-40B4-BE49-F238E27FC236}">
                <a16:creationId xmlns:a16="http://schemas.microsoft.com/office/drawing/2014/main" id="{D77A4206-B720-4257-A072-A34EA99A9EEA}"/>
              </a:ext>
            </a:extLst>
          </p:cNvPr>
          <p:cNvSpPr>
            <a:spLocks noGrp="1"/>
          </p:cNvSpPr>
          <p:nvPr>
            <p:ph type="title"/>
          </p:nvPr>
        </p:nvSpPr>
        <p:spPr/>
        <p:txBody>
          <a:bodyPr>
            <a:noAutofit/>
          </a:bodyPr>
          <a:lstStyle/>
          <a:p>
            <a:pPr algn="ctr"/>
            <a:r>
              <a:rPr lang="en-US" sz="3600" dirty="0"/>
              <a:t>Annual Total 12km Biogenic VOC Emissions</a:t>
            </a:r>
          </a:p>
        </p:txBody>
      </p:sp>
      <p:pic>
        <p:nvPicPr>
          <p:cNvPr id="7" name="Content Placeholder 6">
            <a:extLst>
              <a:ext uri="{FF2B5EF4-FFF2-40B4-BE49-F238E27FC236}">
                <a16:creationId xmlns:a16="http://schemas.microsoft.com/office/drawing/2014/main" id="{736A9C70-874E-453B-8793-DD9365281C3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36243" y="1266826"/>
            <a:ext cx="9319513" cy="5291936"/>
          </a:xfrm>
        </p:spPr>
      </p:pic>
    </p:spTree>
    <p:extLst>
      <p:ext uri="{BB962C8B-B14F-4D97-AF65-F5344CB8AC3E}">
        <p14:creationId xmlns:p14="http://schemas.microsoft.com/office/powerpoint/2010/main" val="9808992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BCCB22C-AD4C-3440-BBEF-6987E3B4A91D}"/>
              </a:ext>
            </a:extLst>
          </p:cNvPr>
          <p:cNvSpPr>
            <a:spLocks noGrp="1"/>
          </p:cNvSpPr>
          <p:nvPr>
            <p:ph type="sldNum" sz="quarter" idx="12"/>
          </p:nvPr>
        </p:nvSpPr>
        <p:spPr/>
        <p:txBody>
          <a:bodyPr/>
          <a:lstStyle/>
          <a:p>
            <a:fld id="{61C894BD-DCE2-4A96-A9AF-225BBEAC2A40}" type="slidenum">
              <a:rPr lang="en-US" smtClean="0"/>
              <a:pPr/>
              <a:t>92</a:t>
            </a:fld>
            <a:endParaRPr lang="en-US"/>
          </a:p>
        </p:txBody>
      </p:sp>
      <p:sp>
        <p:nvSpPr>
          <p:cNvPr id="4" name="Title 3">
            <a:extLst>
              <a:ext uri="{FF2B5EF4-FFF2-40B4-BE49-F238E27FC236}">
                <a16:creationId xmlns:a16="http://schemas.microsoft.com/office/drawing/2014/main" id="{00A50BE1-8E12-9645-852A-592FCE999570}"/>
              </a:ext>
            </a:extLst>
          </p:cNvPr>
          <p:cNvSpPr>
            <a:spLocks noGrp="1"/>
          </p:cNvSpPr>
          <p:nvPr>
            <p:ph type="title"/>
          </p:nvPr>
        </p:nvSpPr>
        <p:spPr>
          <a:xfrm>
            <a:off x="533400" y="274638"/>
            <a:ext cx="10439400" cy="1143000"/>
          </a:xfrm>
        </p:spPr>
        <p:txBody>
          <a:bodyPr>
            <a:normAutofit/>
          </a:bodyPr>
          <a:lstStyle/>
          <a:p>
            <a:pPr algn="ctr"/>
            <a:r>
              <a:rPr lang="en-US" sz="3200" dirty="0"/>
              <a:t>Annual Total 12km Anthropogenic VOC Emissions</a:t>
            </a:r>
          </a:p>
        </p:txBody>
      </p:sp>
      <p:pic>
        <p:nvPicPr>
          <p:cNvPr id="6" name="Picture 5">
            <a:extLst>
              <a:ext uri="{FF2B5EF4-FFF2-40B4-BE49-F238E27FC236}">
                <a16:creationId xmlns:a16="http://schemas.microsoft.com/office/drawing/2014/main" id="{E228C6CC-4BC8-CA4C-9FA7-7DE407722C7C}"/>
              </a:ext>
            </a:extLst>
          </p:cNvPr>
          <p:cNvPicPr>
            <a:picLocks noChangeAspect="1"/>
          </p:cNvPicPr>
          <p:nvPr/>
        </p:nvPicPr>
        <p:blipFill rotWithShape="1">
          <a:blip r:embed="rId3">
            <a:extLst>
              <a:ext uri="{28A0092B-C50C-407E-A947-70E740481C1C}">
                <a14:useLocalDpi xmlns:a14="http://schemas.microsoft.com/office/drawing/2010/main" val="0"/>
              </a:ext>
            </a:extLst>
          </a:blip>
          <a:srcRect t="5720" r="21428" b="19003"/>
          <a:stretch/>
        </p:blipFill>
        <p:spPr>
          <a:xfrm>
            <a:off x="1811908" y="1295400"/>
            <a:ext cx="8542244" cy="5029200"/>
          </a:xfrm>
          <a:prstGeom prst="rect">
            <a:avLst/>
          </a:prstGeom>
        </p:spPr>
      </p:pic>
    </p:spTree>
    <p:extLst>
      <p:ext uri="{BB962C8B-B14F-4D97-AF65-F5344CB8AC3E}">
        <p14:creationId xmlns:p14="http://schemas.microsoft.com/office/powerpoint/2010/main" val="353549569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CC328DF-5B0E-4EC3-8FEE-444DC98EB566}"/>
              </a:ext>
            </a:extLst>
          </p:cNvPr>
          <p:cNvSpPr>
            <a:spLocks noGrp="1"/>
          </p:cNvSpPr>
          <p:nvPr>
            <p:ph type="sldNum" sz="quarter" idx="12"/>
          </p:nvPr>
        </p:nvSpPr>
        <p:spPr/>
        <p:txBody>
          <a:bodyPr/>
          <a:lstStyle/>
          <a:p>
            <a:fld id="{61C894BD-DCE2-4A96-A9AF-225BBEAC2A40}" type="slidenum">
              <a:rPr lang="en-US" smtClean="0"/>
              <a:pPr/>
              <a:t>93</a:t>
            </a:fld>
            <a:endParaRPr lang="en-US"/>
          </a:p>
        </p:txBody>
      </p:sp>
      <p:sp>
        <p:nvSpPr>
          <p:cNvPr id="4" name="Title 3">
            <a:extLst>
              <a:ext uri="{FF2B5EF4-FFF2-40B4-BE49-F238E27FC236}">
                <a16:creationId xmlns:a16="http://schemas.microsoft.com/office/drawing/2014/main" id="{D77A4206-B720-4257-A072-A34EA99A9EEA}"/>
              </a:ext>
            </a:extLst>
          </p:cNvPr>
          <p:cNvSpPr>
            <a:spLocks noGrp="1"/>
          </p:cNvSpPr>
          <p:nvPr>
            <p:ph type="title"/>
          </p:nvPr>
        </p:nvSpPr>
        <p:spPr/>
        <p:txBody>
          <a:bodyPr>
            <a:noAutofit/>
          </a:bodyPr>
          <a:lstStyle/>
          <a:p>
            <a:pPr algn="ctr"/>
            <a:r>
              <a:rPr lang="en-US" sz="3600" dirty="0"/>
              <a:t>2016v1-beta Annual Total 12km VOC Emissions</a:t>
            </a:r>
          </a:p>
        </p:txBody>
      </p:sp>
      <p:pic>
        <p:nvPicPr>
          <p:cNvPr id="8" name="Content Placeholder 7">
            <a:extLst>
              <a:ext uri="{FF2B5EF4-FFF2-40B4-BE49-F238E27FC236}">
                <a16:creationId xmlns:a16="http://schemas.microsoft.com/office/drawing/2014/main" id="{4257F751-5CFF-42B0-979E-A6724BFED8F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94303" y="1481137"/>
            <a:ext cx="8792697" cy="5089916"/>
          </a:xfrm>
        </p:spPr>
      </p:pic>
    </p:spTree>
    <p:extLst>
      <p:ext uri="{BB962C8B-B14F-4D97-AF65-F5344CB8AC3E}">
        <p14:creationId xmlns:p14="http://schemas.microsoft.com/office/powerpoint/2010/main" val="122922800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265102-B69C-E44F-B7C7-193BEA869F2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973"/>
          <a:stretch/>
        </p:blipFill>
        <p:spPr>
          <a:xfrm>
            <a:off x="1524000" y="914400"/>
            <a:ext cx="9144000" cy="5436704"/>
          </a:xfrm>
          <a:prstGeom prst="rect">
            <a:avLst/>
          </a:prstGeom>
        </p:spPr>
      </p:pic>
      <p:sp>
        <p:nvSpPr>
          <p:cNvPr id="4" name="Slide Number Placeholder 3">
            <a:extLst>
              <a:ext uri="{FF2B5EF4-FFF2-40B4-BE49-F238E27FC236}">
                <a16:creationId xmlns:a16="http://schemas.microsoft.com/office/drawing/2014/main" id="{9223C987-16A9-9147-BB8F-4128B0BBAB65}"/>
              </a:ext>
            </a:extLst>
          </p:cNvPr>
          <p:cNvSpPr>
            <a:spLocks noGrp="1"/>
          </p:cNvSpPr>
          <p:nvPr>
            <p:ph type="sldNum" sz="quarter" idx="12"/>
          </p:nvPr>
        </p:nvSpPr>
        <p:spPr/>
        <p:txBody>
          <a:bodyPr/>
          <a:lstStyle/>
          <a:p>
            <a:fld id="{56C0694B-ACB9-4B07-9520-882D81573A15}" type="slidenum">
              <a:rPr lang="en-US" smtClean="0"/>
              <a:t>94</a:t>
            </a:fld>
            <a:endParaRPr lang="en-US"/>
          </a:p>
        </p:txBody>
      </p:sp>
      <p:sp>
        <p:nvSpPr>
          <p:cNvPr id="14" name="Title 3">
            <a:extLst>
              <a:ext uri="{FF2B5EF4-FFF2-40B4-BE49-F238E27FC236}">
                <a16:creationId xmlns:a16="http://schemas.microsoft.com/office/drawing/2014/main" id="{D497FAB8-C990-6B44-93BD-21446EDD5D25}"/>
              </a:ext>
            </a:extLst>
          </p:cNvPr>
          <p:cNvSpPr>
            <a:spLocks noGrp="1"/>
          </p:cNvSpPr>
          <p:nvPr>
            <p:ph type="title"/>
          </p:nvPr>
        </p:nvSpPr>
        <p:spPr>
          <a:xfrm>
            <a:off x="1828800" y="247956"/>
            <a:ext cx="8342472" cy="609600"/>
          </a:xfrm>
          <a:solidFill>
            <a:schemeClr val="bg1"/>
          </a:solidFill>
        </p:spPr>
        <p:txBody>
          <a:bodyPr anchor="ctr">
            <a:noAutofit/>
          </a:bodyPr>
          <a:lstStyle/>
          <a:p>
            <a:pPr algn="ctr"/>
            <a:r>
              <a:rPr lang="en-US" sz="3200" dirty="0"/>
              <a:t>National Annual VOC* Emissions</a:t>
            </a:r>
          </a:p>
        </p:txBody>
      </p:sp>
      <p:sp>
        <p:nvSpPr>
          <p:cNvPr id="18" name="TextBox 17">
            <a:extLst>
              <a:ext uri="{FF2B5EF4-FFF2-40B4-BE49-F238E27FC236}">
                <a16:creationId xmlns:a16="http://schemas.microsoft.com/office/drawing/2014/main" id="{13516274-8BB4-D54E-91A1-9C4D33A77647}"/>
              </a:ext>
            </a:extLst>
          </p:cNvPr>
          <p:cNvSpPr txBox="1"/>
          <p:nvPr/>
        </p:nvSpPr>
        <p:spPr>
          <a:xfrm>
            <a:off x="2151936" y="5981772"/>
            <a:ext cx="7696200" cy="369332"/>
          </a:xfrm>
          <a:prstGeom prst="rect">
            <a:avLst/>
          </a:prstGeom>
          <a:solidFill>
            <a:schemeClr val="bg1"/>
          </a:solidFill>
        </p:spPr>
        <p:txBody>
          <a:bodyPr wrap="square" rtlCol="0">
            <a:spAutoFit/>
          </a:bodyPr>
          <a:lstStyle/>
          <a:p>
            <a:r>
              <a:rPr lang="en-US" dirty="0"/>
              <a:t>2011      2014      </a:t>
            </a:r>
            <a:r>
              <a:rPr lang="en-US" dirty="0">
                <a:solidFill>
                  <a:srgbClr val="C00000"/>
                </a:solidFill>
              </a:rPr>
              <a:t>2016v1</a:t>
            </a:r>
            <a:r>
              <a:rPr lang="en-US" dirty="0"/>
              <a:t>   2023</a:t>
            </a:r>
            <a:r>
              <a:rPr lang="en-US" baseline="-25000" dirty="0"/>
              <a:t>2011</a:t>
            </a:r>
            <a:r>
              <a:rPr lang="en-US" dirty="0"/>
              <a:t> </a:t>
            </a:r>
            <a:r>
              <a:rPr lang="en-US" dirty="0">
                <a:solidFill>
                  <a:srgbClr val="C00000"/>
                </a:solidFill>
              </a:rPr>
              <a:t>2023</a:t>
            </a:r>
            <a:r>
              <a:rPr lang="en-US" baseline="-25000" dirty="0">
                <a:solidFill>
                  <a:srgbClr val="C00000"/>
                </a:solidFill>
              </a:rPr>
              <a:t>2016</a:t>
            </a:r>
            <a:r>
              <a:rPr lang="en-US" dirty="0"/>
              <a:t>  2028</a:t>
            </a:r>
            <a:r>
              <a:rPr lang="en-US" baseline="-25000" dirty="0"/>
              <a:t>2011</a:t>
            </a:r>
            <a:r>
              <a:rPr lang="en-US" dirty="0"/>
              <a:t> </a:t>
            </a:r>
            <a:r>
              <a:rPr lang="en-US" dirty="0">
                <a:solidFill>
                  <a:srgbClr val="C00000"/>
                </a:solidFill>
              </a:rPr>
              <a:t>2028</a:t>
            </a:r>
            <a:r>
              <a:rPr lang="en-US" baseline="-25000" dirty="0">
                <a:solidFill>
                  <a:srgbClr val="C00000"/>
                </a:solidFill>
              </a:rPr>
              <a:t>2016</a:t>
            </a:r>
            <a:endParaRPr lang="en-US" dirty="0">
              <a:solidFill>
                <a:srgbClr val="C00000"/>
              </a:solidFill>
            </a:endParaRPr>
          </a:p>
        </p:txBody>
      </p:sp>
      <p:sp>
        <p:nvSpPr>
          <p:cNvPr id="8" name="TextBox 7">
            <a:extLst>
              <a:ext uri="{FF2B5EF4-FFF2-40B4-BE49-F238E27FC236}">
                <a16:creationId xmlns:a16="http://schemas.microsoft.com/office/drawing/2014/main" id="{92AD3347-2A7C-C847-B39F-98B789595865}"/>
              </a:ext>
            </a:extLst>
          </p:cNvPr>
          <p:cNvSpPr txBox="1"/>
          <p:nvPr/>
        </p:nvSpPr>
        <p:spPr>
          <a:xfrm>
            <a:off x="6629400" y="6407948"/>
            <a:ext cx="3541872" cy="369332"/>
          </a:xfrm>
          <a:prstGeom prst="rect">
            <a:avLst/>
          </a:prstGeom>
          <a:noFill/>
        </p:spPr>
        <p:txBody>
          <a:bodyPr wrap="square" rtlCol="0">
            <a:spAutoFit/>
          </a:bodyPr>
          <a:lstStyle/>
          <a:p>
            <a:r>
              <a:rPr lang="en-US" dirty="0"/>
              <a:t>*Anthropogenic Sources Only</a:t>
            </a:r>
          </a:p>
        </p:txBody>
      </p:sp>
    </p:spTree>
    <p:extLst>
      <p:ext uri="{BB962C8B-B14F-4D97-AF65-F5344CB8AC3E}">
        <p14:creationId xmlns:p14="http://schemas.microsoft.com/office/powerpoint/2010/main" val="26582733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265102-B69C-E44F-B7C7-193BEA869F2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973"/>
          <a:stretch/>
        </p:blipFill>
        <p:spPr>
          <a:xfrm>
            <a:off x="1524000" y="914400"/>
            <a:ext cx="9144000" cy="5436704"/>
          </a:xfrm>
          <a:prstGeom prst="rect">
            <a:avLst/>
          </a:prstGeom>
        </p:spPr>
      </p:pic>
      <p:sp>
        <p:nvSpPr>
          <p:cNvPr id="4" name="Slide Number Placeholder 3">
            <a:extLst>
              <a:ext uri="{FF2B5EF4-FFF2-40B4-BE49-F238E27FC236}">
                <a16:creationId xmlns:a16="http://schemas.microsoft.com/office/drawing/2014/main" id="{9223C987-16A9-9147-BB8F-4128B0BBAB65}"/>
              </a:ext>
            </a:extLst>
          </p:cNvPr>
          <p:cNvSpPr>
            <a:spLocks noGrp="1"/>
          </p:cNvSpPr>
          <p:nvPr>
            <p:ph type="sldNum" sz="quarter" idx="12"/>
          </p:nvPr>
        </p:nvSpPr>
        <p:spPr/>
        <p:txBody>
          <a:bodyPr/>
          <a:lstStyle/>
          <a:p>
            <a:fld id="{56C0694B-ACB9-4B07-9520-882D81573A15}" type="slidenum">
              <a:rPr lang="en-US" smtClean="0"/>
              <a:t>95</a:t>
            </a:fld>
            <a:endParaRPr lang="en-US"/>
          </a:p>
        </p:txBody>
      </p:sp>
      <p:sp>
        <p:nvSpPr>
          <p:cNvPr id="14" name="Title 3">
            <a:extLst>
              <a:ext uri="{FF2B5EF4-FFF2-40B4-BE49-F238E27FC236}">
                <a16:creationId xmlns:a16="http://schemas.microsoft.com/office/drawing/2014/main" id="{D497FAB8-C990-6B44-93BD-21446EDD5D25}"/>
              </a:ext>
            </a:extLst>
          </p:cNvPr>
          <p:cNvSpPr>
            <a:spLocks noGrp="1"/>
          </p:cNvSpPr>
          <p:nvPr>
            <p:ph type="title"/>
          </p:nvPr>
        </p:nvSpPr>
        <p:spPr>
          <a:xfrm>
            <a:off x="1828800" y="247956"/>
            <a:ext cx="8342472" cy="609600"/>
          </a:xfrm>
          <a:solidFill>
            <a:schemeClr val="bg1"/>
          </a:solidFill>
        </p:spPr>
        <p:txBody>
          <a:bodyPr anchor="ctr">
            <a:noAutofit/>
          </a:bodyPr>
          <a:lstStyle/>
          <a:p>
            <a:pPr algn="ctr"/>
            <a:r>
              <a:rPr lang="en-US" sz="3200" dirty="0"/>
              <a:t>National Annual VOC* Emissions</a:t>
            </a:r>
          </a:p>
        </p:txBody>
      </p:sp>
      <p:sp>
        <p:nvSpPr>
          <p:cNvPr id="18" name="TextBox 17">
            <a:extLst>
              <a:ext uri="{FF2B5EF4-FFF2-40B4-BE49-F238E27FC236}">
                <a16:creationId xmlns:a16="http://schemas.microsoft.com/office/drawing/2014/main" id="{13516274-8BB4-D54E-91A1-9C4D33A77647}"/>
              </a:ext>
            </a:extLst>
          </p:cNvPr>
          <p:cNvSpPr txBox="1"/>
          <p:nvPr/>
        </p:nvSpPr>
        <p:spPr>
          <a:xfrm>
            <a:off x="2151936" y="5981772"/>
            <a:ext cx="7696200" cy="369332"/>
          </a:xfrm>
          <a:prstGeom prst="rect">
            <a:avLst/>
          </a:prstGeom>
          <a:solidFill>
            <a:schemeClr val="bg1"/>
          </a:solidFill>
        </p:spPr>
        <p:txBody>
          <a:bodyPr wrap="square" rtlCol="0">
            <a:spAutoFit/>
          </a:bodyPr>
          <a:lstStyle/>
          <a:p>
            <a:r>
              <a:rPr lang="en-US" dirty="0"/>
              <a:t>2011      2014      </a:t>
            </a:r>
            <a:r>
              <a:rPr lang="en-US" dirty="0">
                <a:solidFill>
                  <a:srgbClr val="C00000"/>
                </a:solidFill>
              </a:rPr>
              <a:t>2016v1</a:t>
            </a:r>
            <a:r>
              <a:rPr lang="en-US" dirty="0"/>
              <a:t>   2023</a:t>
            </a:r>
            <a:r>
              <a:rPr lang="en-US" baseline="-25000" dirty="0"/>
              <a:t>2011</a:t>
            </a:r>
            <a:r>
              <a:rPr lang="en-US" dirty="0"/>
              <a:t> </a:t>
            </a:r>
            <a:r>
              <a:rPr lang="en-US" dirty="0">
                <a:solidFill>
                  <a:srgbClr val="C00000"/>
                </a:solidFill>
              </a:rPr>
              <a:t>2023</a:t>
            </a:r>
            <a:r>
              <a:rPr lang="en-US" baseline="-25000" dirty="0">
                <a:solidFill>
                  <a:srgbClr val="C00000"/>
                </a:solidFill>
              </a:rPr>
              <a:t>2016</a:t>
            </a:r>
            <a:r>
              <a:rPr lang="en-US" dirty="0"/>
              <a:t>  2028</a:t>
            </a:r>
            <a:r>
              <a:rPr lang="en-US" baseline="-25000" dirty="0"/>
              <a:t>2011</a:t>
            </a:r>
            <a:r>
              <a:rPr lang="en-US" dirty="0"/>
              <a:t> </a:t>
            </a:r>
            <a:r>
              <a:rPr lang="en-US" dirty="0">
                <a:solidFill>
                  <a:srgbClr val="C00000"/>
                </a:solidFill>
              </a:rPr>
              <a:t>2028</a:t>
            </a:r>
            <a:r>
              <a:rPr lang="en-US" baseline="-25000" dirty="0">
                <a:solidFill>
                  <a:srgbClr val="C00000"/>
                </a:solidFill>
              </a:rPr>
              <a:t>2016</a:t>
            </a:r>
            <a:endParaRPr lang="en-US" dirty="0">
              <a:solidFill>
                <a:srgbClr val="C00000"/>
              </a:solidFill>
            </a:endParaRPr>
          </a:p>
        </p:txBody>
      </p:sp>
      <p:sp>
        <p:nvSpPr>
          <p:cNvPr id="8" name="TextBox 7">
            <a:extLst>
              <a:ext uri="{FF2B5EF4-FFF2-40B4-BE49-F238E27FC236}">
                <a16:creationId xmlns:a16="http://schemas.microsoft.com/office/drawing/2014/main" id="{3BC5F57B-97E9-CE40-90FB-234748EB89B1}"/>
              </a:ext>
            </a:extLst>
          </p:cNvPr>
          <p:cNvSpPr txBox="1"/>
          <p:nvPr/>
        </p:nvSpPr>
        <p:spPr>
          <a:xfrm>
            <a:off x="2173707" y="4572001"/>
            <a:ext cx="3048000" cy="646331"/>
          </a:xfrm>
          <a:prstGeom prst="rect">
            <a:avLst/>
          </a:prstGeom>
          <a:solidFill>
            <a:schemeClr val="bg1">
              <a:alpha val="50000"/>
            </a:schemeClr>
          </a:solidFill>
          <a:effectLst>
            <a:outerShdw blurRad="50800" dist="38100" dir="8100000" algn="tr" rotWithShape="0">
              <a:prstClr val="black">
                <a:alpha val="40000"/>
              </a:prstClr>
            </a:outerShdw>
          </a:effectLst>
        </p:spPr>
        <p:txBody>
          <a:bodyPr wrap="square" rtlCol="0">
            <a:spAutoFit/>
          </a:bodyPr>
          <a:lstStyle/>
          <a:p>
            <a:r>
              <a:rPr lang="en-US" dirty="0">
                <a:solidFill>
                  <a:schemeClr val="accent1"/>
                </a:solidFill>
              </a:rPr>
              <a:t>Fires</a:t>
            </a:r>
            <a:r>
              <a:rPr lang="en-US" dirty="0"/>
              <a:t> were lower in 2016 than other base years</a:t>
            </a:r>
          </a:p>
        </p:txBody>
      </p:sp>
      <p:sp>
        <p:nvSpPr>
          <p:cNvPr id="11" name="TextBox 10">
            <a:extLst>
              <a:ext uri="{FF2B5EF4-FFF2-40B4-BE49-F238E27FC236}">
                <a16:creationId xmlns:a16="http://schemas.microsoft.com/office/drawing/2014/main" id="{D900B70B-9D2F-E94D-AD7A-2C59EDA865E4}"/>
              </a:ext>
            </a:extLst>
          </p:cNvPr>
          <p:cNvSpPr txBox="1"/>
          <p:nvPr/>
        </p:nvSpPr>
        <p:spPr>
          <a:xfrm>
            <a:off x="2173707" y="1391984"/>
            <a:ext cx="3048000" cy="646331"/>
          </a:xfrm>
          <a:prstGeom prst="rect">
            <a:avLst/>
          </a:prstGeom>
          <a:solidFill>
            <a:schemeClr val="bg1">
              <a:alpha val="50000"/>
            </a:schemeClr>
          </a:solidFill>
          <a:effectLst>
            <a:outerShdw blurRad="50800" dist="38100" dir="8100000" algn="tr" rotWithShape="0">
              <a:prstClr val="black">
                <a:alpha val="40000"/>
              </a:prstClr>
            </a:outerShdw>
          </a:effectLst>
        </p:spPr>
        <p:txBody>
          <a:bodyPr wrap="square" rtlCol="0">
            <a:spAutoFit/>
          </a:bodyPr>
          <a:lstStyle/>
          <a:p>
            <a:r>
              <a:rPr lang="en-US" dirty="0"/>
              <a:t>Mobile</a:t>
            </a:r>
            <a:r>
              <a:rPr lang="en-US" dirty="0">
                <a:solidFill>
                  <a:schemeClr val="accent1"/>
                </a:solidFill>
              </a:rPr>
              <a:t> </a:t>
            </a:r>
            <a:r>
              <a:rPr lang="en-US" dirty="0"/>
              <a:t>was lower in 2016 than other base years</a:t>
            </a:r>
          </a:p>
        </p:txBody>
      </p:sp>
      <p:sp>
        <p:nvSpPr>
          <p:cNvPr id="12" name="TextBox 11">
            <a:extLst>
              <a:ext uri="{FF2B5EF4-FFF2-40B4-BE49-F238E27FC236}">
                <a16:creationId xmlns:a16="http://schemas.microsoft.com/office/drawing/2014/main" id="{13B5B9BD-7503-AD48-9998-36E57341EFEB}"/>
              </a:ext>
            </a:extLst>
          </p:cNvPr>
          <p:cNvSpPr txBox="1"/>
          <p:nvPr/>
        </p:nvSpPr>
        <p:spPr>
          <a:xfrm>
            <a:off x="5428536" y="791818"/>
            <a:ext cx="5108496" cy="923330"/>
          </a:xfrm>
          <a:prstGeom prst="rect">
            <a:avLst/>
          </a:prstGeom>
          <a:noFill/>
        </p:spPr>
        <p:txBody>
          <a:bodyPr wrap="square" rtlCol="0">
            <a:spAutoFit/>
          </a:bodyPr>
          <a:lstStyle/>
          <a:p>
            <a:r>
              <a:rPr lang="en-US" dirty="0"/>
              <a:t>Higher oil &amp; gas and nonpoint in 2016 platform offset lower fire emissions; </a:t>
            </a:r>
          </a:p>
          <a:p>
            <a:r>
              <a:rPr lang="en-US" dirty="0"/>
              <a:t>2016-based 2028 projection &gt; 2011-based</a:t>
            </a:r>
          </a:p>
        </p:txBody>
      </p:sp>
      <p:sp>
        <p:nvSpPr>
          <p:cNvPr id="13" name="Right Brace 12">
            <a:extLst>
              <a:ext uri="{FF2B5EF4-FFF2-40B4-BE49-F238E27FC236}">
                <a16:creationId xmlns:a16="http://schemas.microsoft.com/office/drawing/2014/main" id="{618C822F-0A71-D548-8EC2-4504A2282489}"/>
              </a:ext>
            </a:extLst>
          </p:cNvPr>
          <p:cNvSpPr/>
          <p:nvPr/>
        </p:nvSpPr>
        <p:spPr>
          <a:xfrm rot="16200000">
            <a:off x="8301129" y="825329"/>
            <a:ext cx="314142" cy="2133600"/>
          </a:xfrm>
          <a:prstGeom prst="rightBrace">
            <a:avLst>
              <a:gd name="adj1" fmla="val 8333"/>
              <a:gd name="adj2" fmla="val 47874"/>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AC8DDE0D-3ABD-704C-8A36-B1EF2EFA0805}"/>
              </a:ext>
            </a:extLst>
          </p:cNvPr>
          <p:cNvSpPr txBox="1"/>
          <p:nvPr/>
        </p:nvSpPr>
        <p:spPr>
          <a:xfrm>
            <a:off x="6629400" y="6407948"/>
            <a:ext cx="3541872" cy="369332"/>
          </a:xfrm>
          <a:prstGeom prst="rect">
            <a:avLst/>
          </a:prstGeom>
          <a:noFill/>
        </p:spPr>
        <p:txBody>
          <a:bodyPr wrap="square" rtlCol="0">
            <a:spAutoFit/>
          </a:bodyPr>
          <a:lstStyle/>
          <a:p>
            <a:r>
              <a:rPr lang="en-US" dirty="0"/>
              <a:t>*Anthropogenic Sources Only</a:t>
            </a:r>
          </a:p>
        </p:txBody>
      </p:sp>
    </p:spTree>
    <p:extLst>
      <p:ext uri="{BB962C8B-B14F-4D97-AF65-F5344CB8AC3E}">
        <p14:creationId xmlns:p14="http://schemas.microsoft.com/office/powerpoint/2010/main" val="299378582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CC328DF-5B0E-4EC3-8FEE-444DC98EB566}"/>
              </a:ext>
            </a:extLst>
          </p:cNvPr>
          <p:cNvSpPr>
            <a:spLocks noGrp="1"/>
          </p:cNvSpPr>
          <p:nvPr>
            <p:ph type="sldNum" sz="quarter" idx="12"/>
          </p:nvPr>
        </p:nvSpPr>
        <p:spPr/>
        <p:txBody>
          <a:bodyPr/>
          <a:lstStyle/>
          <a:p>
            <a:fld id="{61C894BD-DCE2-4A96-A9AF-225BBEAC2A40}" type="slidenum">
              <a:rPr lang="en-US" smtClean="0"/>
              <a:pPr/>
              <a:t>96</a:t>
            </a:fld>
            <a:endParaRPr lang="en-US"/>
          </a:p>
        </p:txBody>
      </p:sp>
      <p:sp>
        <p:nvSpPr>
          <p:cNvPr id="4" name="Title 3">
            <a:extLst>
              <a:ext uri="{FF2B5EF4-FFF2-40B4-BE49-F238E27FC236}">
                <a16:creationId xmlns:a16="http://schemas.microsoft.com/office/drawing/2014/main" id="{D77A4206-B720-4257-A072-A34EA99A9EEA}"/>
              </a:ext>
            </a:extLst>
          </p:cNvPr>
          <p:cNvSpPr>
            <a:spLocks noGrp="1"/>
          </p:cNvSpPr>
          <p:nvPr>
            <p:ph type="title"/>
          </p:nvPr>
        </p:nvSpPr>
        <p:spPr/>
        <p:txBody>
          <a:bodyPr/>
          <a:lstStyle/>
          <a:p>
            <a:pPr algn="ctr"/>
            <a:r>
              <a:rPr lang="en-US" dirty="0"/>
              <a:t>Annual Total 12km NH</a:t>
            </a:r>
            <a:r>
              <a:rPr lang="en-US" baseline="-25000" dirty="0"/>
              <a:t>3</a:t>
            </a:r>
            <a:r>
              <a:rPr lang="en-US" dirty="0"/>
              <a:t> Emissions</a:t>
            </a:r>
          </a:p>
        </p:txBody>
      </p:sp>
      <p:pic>
        <p:nvPicPr>
          <p:cNvPr id="7" name="Content Placeholder 6">
            <a:extLst>
              <a:ext uri="{FF2B5EF4-FFF2-40B4-BE49-F238E27FC236}">
                <a16:creationId xmlns:a16="http://schemas.microsoft.com/office/drawing/2014/main" id="{1E6D7E35-C34E-44CB-8332-E3B7D3DC193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2600" y="1266394"/>
            <a:ext cx="9150089" cy="5324117"/>
          </a:xfrm>
        </p:spPr>
      </p:pic>
    </p:spTree>
    <p:extLst>
      <p:ext uri="{BB962C8B-B14F-4D97-AF65-F5344CB8AC3E}">
        <p14:creationId xmlns:p14="http://schemas.microsoft.com/office/powerpoint/2010/main" val="332516173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CC328DF-5B0E-4EC3-8FEE-444DC98EB566}"/>
              </a:ext>
            </a:extLst>
          </p:cNvPr>
          <p:cNvSpPr>
            <a:spLocks noGrp="1"/>
          </p:cNvSpPr>
          <p:nvPr>
            <p:ph type="sldNum" sz="quarter" idx="12"/>
          </p:nvPr>
        </p:nvSpPr>
        <p:spPr/>
        <p:txBody>
          <a:bodyPr/>
          <a:lstStyle/>
          <a:p>
            <a:fld id="{61C894BD-DCE2-4A96-A9AF-225BBEAC2A40}" type="slidenum">
              <a:rPr lang="en-US" smtClean="0"/>
              <a:pPr/>
              <a:t>97</a:t>
            </a:fld>
            <a:endParaRPr lang="en-US"/>
          </a:p>
        </p:txBody>
      </p:sp>
      <p:sp>
        <p:nvSpPr>
          <p:cNvPr id="4" name="Title 3">
            <a:extLst>
              <a:ext uri="{FF2B5EF4-FFF2-40B4-BE49-F238E27FC236}">
                <a16:creationId xmlns:a16="http://schemas.microsoft.com/office/drawing/2014/main" id="{D77A4206-B720-4257-A072-A34EA99A9EEA}"/>
              </a:ext>
            </a:extLst>
          </p:cNvPr>
          <p:cNvSpPr>
            <a:spLocks noGrp="1"/>
          </p:cNvSpPr>
          <p:nvPr>
            <p:ph type="title"/>
          </p:nvPr>
        </p:nvSpPr>
        <p:spPr/>
        <p:txBody>
          <a:bodyPr>
            <a:noAutofit/>
          </a:bodyPr>
          <a:lstStyle/>
          <a:p>
            <a:pPr algn="ctr"/>
            <a:r>
              <a:rPr lang="en-US" sz="3600" dirty="0"/>
              <a:t>2016v1-beta Annual Total 12km NH</a:t>
            </a:r>
            <a:r>
              <a:rPr lang="en-US" sz="3600" baseline="-25000" dirty="0"/>
              <a:t>3</a:t>
            </a:r>
            <a:r>
              <a:rPr lang="en-US" sz="3600" dirty="0"/>
              <a:t> Emissions</a:t>
            </a:r>
          </a:p>
        </p:txBody>
      </p:sp>
      <p:pic>
        <p:nvPicPr>
          <p:cNvPr id="7" name="Content Placeholder 6">
            <a:extLst>
              <a:ext uri="{FF2B5EF4-FFF2-40B4-BE49-F238E27FC236}">
                <a16:creationId xmlns:a16="http://schemas.microsoft.com/office/drawing/2014/main" id="{F6C640EE-E51D-442B-9060-7C055C75148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10040" y="1404938"/>
            <a:ext cx="9171919" cy="5309440"/>
          </a:xfrm>
        </p:spPr>
      </p:pic>
    </p:spTree>
    <p:extLst>
      <p:ext uri="{BB962C8B-B14F-4D97-AF65-F5344CB8AC3E}">
        <p14:creationId xmlns:p14="http://schemas.microsoft.com/office/powerpoint/2010/main" val="140826714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5E033E-3DF5-7243-A7E8-AF54C614754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973"/>
          <a:stretch/>
        </p:blipFill>
        <p:spPr>
          <a:xfrm>
            <a:off x="1524000" y="914400"/>
            <a:ext cx="9144000" cy="5436704"/>
          </a:xfrm>
          <a:prstGeom prst="rect">
            <a:avLst/>
          </a:prstGeom>
        </p:spPr>
      </p:pic>
      <p:sp>
        <p:nvSpPr>
          <p:cNvPr id="4" name="Slide Number Placeholder 3">
            <a:extLst>
              <a:ext uri="{FF2B5EF4-FFF2-40B4-BE49-F238E27FC236}">
                <a16:creationId xmlns:a16="http://schemas.microsoft.com/office/drawing/2014/main" id="{9223C987-16A9-9147-BB8F-4128B0BBAB65}"/>
              </a:ext>
            </a:extLst>
          </p:cNvPr>
          <p:cNvSpPr>
            <a:spLocks noGrp="1"/>
          </p:cNvSpPr>
          <p:nvPr>
            <p:ph type="sldNum" sz="quarter" idx="12"/>
          </p:nvPr>
        </p:nvSpPr>
        <p:spPr/>
        <p:txBody>
          <a:bodyPr/>
          <a:lstStyle/>
          <a:p>
            <a:fld id="{56C0694B-ACB9-4B07-9520-882D81573A15}" type="slidenum">
              <a:rPr lang="en-US" smtClean="0"/>
              <a:t>98</a:t>
            </a:fld>
            <a:endParaRPr lang="en-US"/>
          </a:p>
        </p:txBody>
      </p:sp>
      <p:sp>
        <p:nvSpPr>
          <p:cNvPr id="14" name="Title 3">
            <a:extLst>
              <a:ext uri="{FF2B5EF4-FFF2-40B4-BE49-F238E27FC236}">
                <a16:creationId xmlns:a16="http://schemas.microsoft.com/office/drawing/2014/main" id="{D497FAB8-C990-6B44-93BD-21446EDD5D25}"/>
              </a:ext>
            </a:extLst>
          </p:cNvPr>
          <p:cNvSpPr>
            <a:spLocks noGrp="1"/>
          </p:cNvSpPr>
          <p:nvPr>
            <p:ph type="title"/>
          </p:nvPr>
        </p:nvSpPr>
        <p:spPr>
          <a:xfrm>
            <a:off x="1828800" y="247956"/>
            <a:ext cx="8342472" cy="609600"/>
          </a:xfrm>
          <a:solidFill>
            <a:schemeClr val="bg1"/>
          </a:solidFill>
        </p:spPr>
        <p:txBody>
          <a:bodyPr anchor="ctr">
            <a:noAutofit/>
          </a:bodyPr>
          <a:lstStyle/>
          <a:p>
            <a:pPr algn="ctr"/>
            <a:r>
              <a:rPr lang="en-US" sz="3200" dirty="0"/>
              <a:t>National Annual NH</a:t>
            </a:r>
            <a:r>
              <a:rPr lang="en-US" sz="3200" baseline="-25000" dirty="0"/>
              <a:t>3</a:t>
            </a:r>
            <a:r>
              <a:rPr lang="en-US" sz="3200" dirty="0"/>
              <a:t> Emissions</a:t>
            </a:r>
          </a:p>
        </p:txBody>
      </p:sp>
      <p:sp>
        <p:nvSpPr>
          <p:cNvPr id="18" name="TextBox 17">
            <a:extLst>
              <a:ext uri="{FF2B5EF4-FFF2-40B4-BE49-F238E27FC236}">
                <a16:creationId xmlns:a16="http://schemas.microsoft.com/office/drawing/2014/main" id="{13516274-8BB4-D54E-91A1-9C4D33A77647}"/>
              </a:ext>
            </a:extLst>
          </p:cNvPr>
          <p:cNvSpPr txBox="1"/>
          <p:nvPr/>
        </p:nvSpPr>
        <p:spPr>
          <a:xfrm>
            <a:off x="2151936" y="5981772"/>
            <a:ext cx="7696200" cy="369332"/>
          </a:xfrm>
          <a:prstGeom prst="rect">
            <a:avLst/>
          </a:prstGeom>
          <a:solidFill>
            <a:schemeClr val="bg1"/>
          </a:solidFill>
        </p:spPr>
        <p:txBody>
          <a:bodyPr wrap="square" rtlCol="0">
            <a:spAutoFit/>
          </a:bodyPr>
          <a:lstStyle/>
          <a:p>
            <a:r>
              <a:rPr lang="en-US" dirty="0"/>
              <a:t>2011      2014      </a:t>
            </a:r>
            <a:r>
              <a:rPr lang="en-US" dirty="0">
                <a:solidFill>
                  <a:srgbClr val="C00000"/>
                </a:solidFill>
              </a:rPr>
              <a:t>2016v1</a:t>
            </a:r>
            <a:r>
              <a:rPr lang="en-US" dirty="0"/>
              <a:t>   2023</a:t>
            </a:r>
            <a:r>
              <a:rPr lang="en-US" baseline="-25000" dirty="0"/>
              <a:t>2011</a:t>
            </a:r>
            <a:r>
              <a:rPr lang="en-US" dirty="0"/>
              <a:t> </a:t>
            </a:r>
            <a:r>
              <a:rPr lang="en-US" dirty="0">
                <a:solidFill>
                  <a:srgbClr val="C00000"/>
                </a:solidFill>
              </a:rPr>
              <a:t>2023</a:t>
            </a:r>
            <a:r>
              <a:rPr lang="en-US" baseline="-25000" dirty="0">
                <a:solidFill>
                  <a:srgbClr val="C00000"/>
                </a:solidFill>
              </a:rPr>
              <a:t>2016</a:t>
            </a:r>
            <a:r>
              <a:rPr lang="en-US" dirty="0"/>
              <a:t>  2028</a:t>
            </a:r>
            <a:r>
              <a:rPr lang="en-US" baseline="-25000" dirty="0"/>
              <a:t>2011</a:t>
            </a:r>
            <a:r>
              <a:rPr lang="en-US" dirty="0"/>
              <a:t> </a:t>
            </a:r>
            <a:r>
              <a:rPr lang="en-US" dirty="0">
                <a:solidFill>
                  <a:srgbClr val="C00000"/>
                </a:solidFill>
              </a:rPr>
              <a:t>2028</a:t>
            </a:r>
            <a:r>
              <a:rPr lang="en-US" baseline="-25000" dirty="0">
                <a:solidFill>
                  <a:srgbClr val="C00000"/>
                </a:solidFill>
              </a:rPr>
              <a:t>2016</a:t>
            </a:r>
            <a:endParaRPr lang="en-US" dirty="0">
              <a:solidFill>
                <a:srgbClr val="C00000"/>
              </a:solidFill>
            </a:endParaRPr>
          </a:p>
        </p:txBody>
      </p:sp>
    </p:spTree>
    <p:extLst>
      <p:ext uri="{BB962C8B-B14F-4D97-AF65-F5344CB8AC3E}">
        <p14:creationId xmlns:p14="http://schemas.microsoft.com/office/powerpoint/2010/main" val="129464787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AE9C177-4562-EE42-BC0A-EF2EE8A7218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973"/>
          <a:stretch/>
        </p:blipFill>
        <p:spPr>
          <a:xfrm>
            <a:off x="1524000" y="914400"/>
            <a:ext cx="9144000" cy="5436704"/>
          </a:xfrm>
          <a:prstGeom prst="rect">
            <a:avLst/>
          </a:prstGeom>
        </p:spPr>
      </p:pic>
      <p:sp>
        <p:nvSpPr>
          <p:cNvPr id="4" name="Slide Number Placeholder 3">
            <a:extLst>
              <a:ext uri="{FF2B5EF4-FFF2-40B4-BE49-F238E27FC236}">
                <a16:creationId xmlns:a16="http://schemas.microsoft.com/office/drawing/2014/main" id="{9223C987-16A9-9147-BB8F-4128B0BBAB65}"/>
              </a:ext>
            </a:extLst>
          </p:cNvPr>
          <p:cNvSpPr>
            <a:spLocks noGrp="1"/>
          </p:cNvSpPr>
          <p:nvPr>
            <p:ph type="sldNum" sz="quarter" idx="12"/>
          </p:nvPr>
        </p:nvSpPr>
        <p:spPr/>
        <p:txBody>
          <a:bodyPr/>
          <a:lstStyle/>
          <a:p>
            <a:fld id="{56C0694B-ACB9-4B07-9520-882D81573A15}" type="slidenum">
              <a:rPr lang="en-US" smtClean="0"/>
              <a:t>99</a:t>
            </a:fld>
            <a:endParaRPr lang="en-US"/>
          </a:p>
        </p:txBody>
      </p:sp>
      <p:sp>
        <p:nvSpPr>
          <p:cNvPr id="14" name="Title 3">
            <a:extLst>
              <a:ext uri="{FF2B5EF4-FFF2-40B4-BE49-F238E27FC236}">
                <a16:creationId xmlns:a16="http://schemas.microsoft.com/office/drawing/2014/main" id="{D497FAB8-C990-6B44-93BD-21446EDD5D25}"/>
              </a:ext>
            </a:extLst>
          </p:cNvPr>
          <p:cNvSpPr>
            <a:spLocks noGrp="1"/>
          </p:cNvSpPr>
          <p:nvPr>
            <p:ph type="title"/>
          </p:nvPr>
        </p:nvSpPr>
        <p:spPr>
          <a:xfrm>
            <a:off x="1828800" y="247956"/>
            <a:ext cx="8342472" cy="609600"/>
          </a:xfrm>
          <a:solidFill>
            <a:schemeClr val="bg1"/>
          </a:solidFill>
        </p:spPr>
        <p:txBody>
          <a:bodyPr anchor="ctr">
            <a:noAutofit/>
          </a:bodyPr>
          <a:lstStyle/>
          <a:p>
            <a:pPr algn="ctr"/>
            <a:r>
              <a:rPr lang="en-US" sz="3200" dirty="0"/>
              <a:t>National Annual NH</a:t>
            </a:r>
            <a:r>
              <a:rPr lang="en-US" sz="3200" baseline="-25000" dirty="0"/>
              <a:t>3</a:t>
            </a:r>
            <a:r>
              <a:rPr lang="en-US" sz="3200" dirty="0"/>
              <a:t> Emissions</a:t>
            </a:r>
          </a:p>
        </p:txBody>
      </p:sp>
      <p:sp>
        <p:nvSpPr>
          <p:cNvPr id="18" name="TextBox 17">
            <a:extLst>
              <a:ext uri="{FF2B5EF4-FFF2-40B4-BE49-F238E27FC236}">
                <a16:creationId xmlns:a16="http://schemas.microsoft.com/office/drawing/2014/main" id="{13516274-8BB4-D54E-91A1-9C4D33A77647}"/>
              </a:ext>
            </a:extLst>
          </p:cNvPr>
          <p:cNvSpPr txBox="1"/>
          <p:nvPr/>
        </p:nvSpPr>
        <p:spPr>
          <a:xfrm>
            <a:off x="2151936" y="5981772"/>
            <a:ext cx="7696200" cy="369332"/>
          </a:xfrm>
          <a:prstGeom prst="rect">
            <a:avLst/>
          </a:prstGeom>
          <a:solidFill>
            <a:schemeClr val="bg1"/>
          </a:solidFill>
        </p:spPr>
        <p:txBody>
          <a:bodyPr wrap="square" rtlCol="0">
            <a:spAutoFit/>
          </a:bodyPr>
          <a:lstStyle/>
          <a:p>
            <a:r>
              <a:rPr lang="en-US" dirty="0"/>
              <a:t>2011      2014      </a:t>
            </a:r>
            <a:r>
              <a:rPr lang="en-US" dirty="0">
                <a:solidFill>
                  <a:srgbClr val="C00000"/>
                </a:solidFill>
              </a:rPr>
              <a:t>2016v1</a:t>
            </a:r>
            <a:r>
              <a:rPr lang="en-US" dirty="0"/>
              <a:t>   2023</a:t>
            </a:r>
            <a:r>
              <a:rPr lang="en-US" baseline="-25000" dirty="0"/>
              <a:t>2011</a:t>
            </a:r>
            <a:r>
              <a:rPr lang="en-US" dirty="0"/>
              <a:t> </a:t>
            </a:r>
            <a:r>
              <a:rPr lang="en-US" dirty="0">
                <a:solidFill>
                  <a:srgbClr val="C00000"/>
                </a:solidFill>
              </a:rPr>
              <a:t>2023</a:t>
            </a:r>
            <a:r>
              <a:rPr lang="en-US" baseline="-25000" dirty="0">
                <a:solidFill>
                  <a:srgbClr val="C00000"/>
                </a:solidFill>
              </a:rPr>
              <a:t>2016</a:t>
            </a:r>
            <a:r>
              <a:rPr lang="en-US" dirty="0"/>
              <a:t>  2028</a:t>
            </a:r>
            <a:r>
              <a:rPr lang="en-US" baseline="-25000" dirty="0"/>
              <a:t>2011</a:t>
            </a:r>
            <a:r>
              <a:rPr lang="en-US" dirty="0"/>
              <a:t> </a:t>
            </a:r>
            <a:r>
              <a:rPr lang="en-US" dirty="0">
                <a:solidFill>
                  <a:srgbClr val="C00000"/>
                </a:solidFill>
              </a:rPr>
              <a:t>2028</a:t>
            </a:r>
            <a:r>
              <a:rPr lang="en-US" baseline="-25000" dirty="0">
                <a:solidFill>
                  <a:srgbClr val="C00000"/>
                </a:solidFill>
              </a:rPr>
              <a:t>2016</a:t>
            </a:r>
            <a:endParaRPr lang="en-US" dirty="0">
              <a:solidFill>
                <a:srgbClr val="C00000"/>
              </a:solidFill>
            </a:endParaRPr>
          </a:p>
        </p:txBody>
      </p:sp>
      <p:sp>
        <p:nvSpPr>
          <p:cNvPr id="6" name="TextBox 5">
            <a:extLst>
              <a:ext uri="{FF2B5EF4-FFF2-40B4-BE49-F238E27FC236}">
                <a16:creationId xmlns:a16="http://schemas.microsoft.com/office/drawing/2014/main" id="{5A4F4365-8586-5A4C-8E4A-B032A8A90C99}"/>
              </a:ext>
            </a:extLst>
          </p:cNvPr>
          <p:cNvSpPr txBox="1"/>
          <p:nvPr/>
        </p:nvSpPr>
        <p:spPr>
          <a:xfrm>
            <a:off x="5638800" y="1818573"/>
            <a:ext cx="3581400" cy="923330"/>
          </a:xfrm>
          <a:prstGeom prst="rect">
            <a:avLst/>
          </a:prstGeom>
          <a:solidFill>
            <a:schemeClr val="bg1">
              <a:alpha val="50000"/>
            </a:schemeClr>
          </a:solidFill>
          <a:effectLst>
            <a:outerShdw blurRad="50800" dist="38100" dir="8100000" algn="tr" rotWithShape="0">
              <a:prstClr val="black">
                <a:alpha val="40000"/>
              </a:prstClr>
            </a:outerShdw>
          </a:effectLst>
        </p:spPr>
        <p:txBody>
          <a:bodyPr wrap="square" rtlCol="0">
            <a:spAutoFit/>
          </a:bodyPr>
          <a:lstStyle/>
          <a:p>
            <a:r>
              <a:rPr lang="en-US" dirty="0"/>
              <a:t>Ag and fires drive the overall reductions in the 2016-based projections relative to 2011</a:t>
            </a:r>
          </a:p>
        </p:txBody>
      </p:sp>
      <p:sp>
        <p:nvSpPr>
          <p:cNvPr id="8" name="TextBox 7">
            <a:extLst>
              <a:ext uri="{FF2B5EF4-FFF2-40B4-BE49-F238E27FC236}">
                <a16:creationId xmlns:a16="http://schemas.microsoft.com/office/drawing/2014/main" id="{2AE4CF39-E4F0-5440-A5F7-35AF60ED84B8}"/>
              </a:ext>
            </a:extLst>
          </p:cNvPr>
          <p:cNvSpPr txBox="1"/>
          <p:nvPr/>
        </p:nvSpPr>
        <p:spPr>
          <a:xfrm>
            <a:off x="2151936" y="3584353"/>
            <a:ext cx="4172664" cy="369332"/>
          </a:xfrm>
          <a:prstGeom prst="rect">
            <a:avLst/>
          </a:prstGeom>
          <a:noFill/>
        </p:spPr>
        <p:txBody>
          <a:bodyPr wrap="square" rtlCol="0">
            <a:spAutoFit/>
          </a:bodyPr>
          <a:lstStyle/>
          <a:p>
            <a:r>
              <a:rPr lang="en-US" dirty="0">
                <a:solidFill>
                  <a:schemeClr val="accent2">
                    <a:lumMod val="40000"/>
                    <a:lumOff val="60000"/>
                  </a:schemeClr>
                </a:solidFill>
              </a:rPr>
              <a:t>Agriculture: Livestock and Fertilizer</a:t>
            </a:r>
          </a:p>
        </p:txBody>
      </p:sp>
      <p:sp>
        <p:nvSpPr>
          <p:cNvPr id="9" name="TextBox 8">
            <a:extLst>
              <a:ext uri="{FF2B5EF4-FFF2-40B4-BE49-F238E27FC236}">
                <a16:creationId xmlns:a16="http://schemas.microsoft.com/office/drawing/2014/main" id="{AF7BE127-4B08-DF4F-8AA8-BB80CA6E4FDA}"/>
              </a:ext>
            </a:extLst>
          </p:cNvPr>
          <p:cNvSpPr txBox="1"/>
          <p:nvPr/>
        </p:nvSpPr>
        <p:spPr>
          <a:xfrm>
            <a:off x="2151936" y="5257800"/>
            <a:ext cx="896064" cy="369332"/>
          </a:xfrm>
          <a:prstGeom prst="rect">
            <a:avLst/>
          </a:prstGeom>
          <a:noFill/>
        </p:spPr>
        <p:txBody>
          <a:bodyPr wrap="square" rtlCol="0">
            <a:spAutoFit/>
          </a:bodyPr>
          <a:lstStyle/>
          <a:p>
            <a:r>
              <a:rPr lang="en-US" dirty="0">
                <a:solidFill>
                  <a:schemeClr val="tx2"/>
                </a:solidFill>
              </a:rPr>
              <a:t>Fires</a:t>
            </a:r>
          </a:p>
        </p:txBody>
      </p:sp>
    </p:spTree>
    <p:extLst>
      <p:ext uri="{BB962C8B-B14F-4D97-AF65-F5344CB8AC3E}">
        <p14:creationId xmlns:p14="http://schemas.microsoft.com/office/powerpoint/2010/main" val="62804500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2.xml><?xml version="1.0" encoding="utf-8"?>
<?mso-contentType ?>
<FormTemplates xmlns="http://schemas.microsoft.com/sharepoint/v3/contenttype/forms">
  <Display>DocumentLibraryForm</Display>
  <Edit>DocumentLibraryForm</Edit>
  <New>DocumentLibraryForm</New>
</FormTemplates>
</file>

<file path=customXml/item13.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9.xml><?xml version="1.0" encoding="utf-8"?>
<?mso-contentType ?>
<SharedContentType xmlns="Microsoft.SharePoint.Taxonomy.ContentTypeSync" SourceId="29f62856-1543-49d4-a736-4569d363f533" ContentTypeId="0x0101" PreviousValue="false"/>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5.xml><?xml version="1.0" encoding="utf-8"?>
<p:properties xmlns:p="http://schemas.microsoft.com/office/2006/metadata/properties" xmlns:xsi="http://www.w3.org/2001/XMLSchema-instance" xmlns:pc="http://schemas.microsoft.com/office/infopath/2007/PartnerControls">
  <documentManagement>
    <_Source xmlns="http://schemas.microsoft.com/sharepoint/v3/fields" xsi:nil="true"/>
    <Language xmlns="http://schemas.microsoft.com/sharepoint/v3">English</Language>
    <j747ac98061d40f0aa7bd47e1db5675d xmlns="4ffa91fb-a0ff-4ac5-b2db-65c790d184a4">
      <Terms xmlns="http://schemas.microsoft.com/office/infopath/2007/PartnerControls"/>
    </j747ac98061d40f0aa7bd47e1db5675d>
    <External_x0020_Contributor xmlns="4ffa91fb-a0ff-4ac5-b2db-65c790d184a4" xsi:nil="true"/>
    <TaxKeywordTaxHTField xmlns="4ffa91fb-a0ff-4ac5-b2db-65c790d184a4">
      <Terms xmlns="http://schemas.microsoft.com/office/infopath/2007/PartnerControls"/>
    </TaxKeywordTaxHTField>
    <Record xmlns="4ffa91fb-a0ff-4ac5-b2db-65c790d184a4">Shared</Record>
    <Records_x0020_Date xmlns="ba8eb6be-0955-44cd-ad6c-1ec625d649b5" xsi:nil="true"/>
    <Rights xmlns="4ffa91fb-a0ff-4ac5-b2db-65c790d184a4" xsi:nil="true"/>
    <Document_x0020_Creation_x0020_Date xmlns="4ffa91fb-a0ff-4ac5-b2db-65c790d184a4">2020-01-22T14:56:40+00:00</Document_x0020_Creation_x0020_Dat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Records_x0020_Status xmlns="ba8eb6be-0955-44cd-ad6c-1ec625d649b5">Pending</Records_x0020_Status>
    <EPA_x0020_Related_x0020_Documents xmlns="4ffa91fb-a0ff-4ac5-b2db-65c790d184a4" xsi:nil="true"/>
    <EPA_x0020_Contributor xmlns="4ffa91fb-a0ff-4ac5-b2db-65c790d184a4">
      <UserInfo>
        <DisplayName/>
        <AccountId xsi:nil="true"/>
        <AccountType/>
      </UserInfo>
    </EPA_x0020_Contributor>
    <TaxCatchAll xmlns="4ffa91fb-a0ff-4ac5-b2db-65c790d184a4"/>
  </documentManagement>
</p:properties>
</file>

<file path=customXml/item26.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8.xml><?xml version="1.0" encoding="utf-8"?>
<EsriMapsInfo xmlns="ESRI.ArcGIS.Mapping.OfficeIntegration.PowerPointInfo">
  <Version>Version1</Version>
  <RequiresSignIn>False</RequiresSignIn>
</EsriMapsInfo>
</file>

<file path=customXml/item29.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ct:contentTypeSchema xmlns:ct="http://schemas.microsoft.com/office/2006/metadata/contentType" xmlns:ma="http://schemas.microsoft.com/office/2006/metadata/properties/metaAttributes" ct:_="" ma:_="" ma:contentTypeName="Document" ma:contentTypeID="0x010100BC446F43D88E304B9A8612EBB1AAEBEA" ma:contentTypeVersion="34" ma:contentTypeDescription="Create a new document." ma:contentTypeScope="" ma:versionID="4134bdec75dd9c329362143590958405">
  <xsd:schema xmlns:xsd="http://www.w3.org/2001/XMLSchema" xmlns:xs="http://www.w3.org/2001/XMLSchema" xmlns:p="http://schemas.microsoft.com/office/2006/metadata/properties" xmlns:ns1="http://schemas.microsoft.com/sharepoint/v3" xmlns:ns3="4ffa91fb-a0ff-4ac5-b2db-65c790d184a4" xmlns:ns4="http://schemas.microsoft.com/sharepoint.v3" xmlns:ns5="http://schemas.microsoft.com/sharepoint/v3/fields" xmlns:ns6="ba8eb6be-0955-44cd-ad6c-1ec625d649b5" xmlns:ns7="46aa0371-c0be-4330-a5ff-ec128acf39ed" targetNamespace="http://schemas.microsoft.com/office/2006/metadata/properties" ma:root="true" ma:fieldsID="e77835f34ed57a5b8cca7e0ca74e4653" ns1:_="" ns3:_="" ns4:_="" ns5:_="" ns6:_="" ns7:_="">
    <xsd:import namespace="http://schemas.microsoft.com/sharepoint/v3"/>
    <xsd:import namespace="4ffa91fb-a0ff-4ac5-b2db-65c790d184a4"/>
    <xsd:import namespace="http://schemas.microsoft.com/sharepoint.v3"/>
    <xsd:import namespace="http://schemas.microsoft.com/sharepoint/v3/fields"/>
    <xsd:import namespace="ba8eb6be-0955-44cd-ad6c-1ec625d649b5"/>
    <xsd:import namespace="46aa0371-c0be-4330-a5ff-ec128acf39ed"/>
    <xsd:element name="properties">
      <xsd:complexType>
        <xsd:sequence>
          <xsd:element name="documentManagement">
            <xsd:complexType>
              <xsd:all>
                <xsd:element ref="ns3:Document_x0020_Creation_x0020_Date" minOccurs="0"/>
                <xsd:element ref="ns3:Creator" minOccurs="0"/>
                <xsd:element ref="ns3:EPA_x0020_Office" minOccurs="0"/>
                <xsd:element ref="ns3:Record" minOccurs="0"/>
                <xsd:element ref="ns4:CategoryDescription" minOccurs="0"/>
                <xsd:element ref="ns3:Identifier" minOccurs="0"/>
                <xsd:element ref="ns3:EPA_x0020_Contributor" minOccurs="0"/>
                <xsd:element ref="ns3:External_x0020_Contributor" minOccurs="0"/>
                <xsd:element ref="ns5:_Coverage" minOccurs="0"/>
                <xsd:element ref="ns3:EPA_x0020_Related_x0020_Documents" minOccurs="0"/>
                <xsd:element ref="ns5:_Source" minOccurs="0"/>
                <xsd:element ref="ns3:Rights" minOccurs="0"/>
                <xsd:element ref="ns1:Language" minOccurs="0"/>
                <xsd:element ref="ns3:j747ac98061d40f0aa7bd47e1db5675d" minOccurs="0"/>
                <xsd:element ref="ns3:TaxKeywordTaxHTField" minOccurs="0"/>
                <xsd:element ref="ns3:TaxCatchAllLabel" minOccurs="0"/>
                <xsd:element ref="ns3:TaxCatchAll" minOccurs="0"/>
                <xsd:element ref="ns6:SharedWithUsers" minOccurs="0"/>
                <xsd:element ref="ns6:SharedWithDetails" minOccurs="0"/>
                <xsd:element ref="ns6:SharingHintHash" minOccurs="0"/>
                <xsd:element ref="ns6:LastSharedByUser" minOccurs="0"/>
                <xsd:element ref="ns6:LastSharedByTime" minOccurs="0"/>
                <xsd:element ref="ns7:MediaServiceMetadata" minOccurs="0"/>
                <xsd:element ref="ns7:MediaServiceFastMetadata" minOccurs="0"/>
                <xsd:element ref="ns7:MediaServiceAutoTags" minOccurs="0"/>
                <xsd:element ref="ns7:MediaServiceOCR" minOccurs="0"/>
                <xsd:element ref="ns6:Records_x0020_Status" minOccurs="0"/>
                <xsd:element ref="ns6:Records_x0020_Date" minOccurs="0"/>
                <xsd:element ref="ns7:MediaServiceDateTaken" minOccurs="0"/>
                <xsd:element ref="ns7:MediaServiceLocation" minOccurs="0"/>
                <xsd:element ref="ns7:MediaServiceEventHashCode" minOccurs="0"/>
                <xsd:element ref="ns7: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7e98d0d4-ff80-45b8-9575-45dc4ee100ce}" ma:internalName="TaxCatchAllLabel" ma:readOnly="true" ma:showField="CatchAllDataLabel" ma:web="ba8eb6be-0955-44cd-ad6c-1ec625d649b5">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7e98d0d4-ff80-45b8-9575-45dc4ee100ce}" ma:internalName="TaxCatchAll" ma:showField="CatchAllData" ma:web="ba8eb6be-0955-44cd-ad6c-1ec625d649b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a8eb6be-0955-44cd-ad6c-1ec625d649b5" elementFormDefault="qualified">
    <xsd:import namespace="http://schemas.microsoft.com/office/2006/documentManagement/types"/>
    <xsd:import namespace="http://schemas.microsoft.com/office/infopath/2007/PartnerControls"/>
    <xsd:element name="SharedWithUsers" ma:index="2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9" nillable="true" ma:displayName="Shared With Details" ma:description="" ma:internalName="SharedWithDetails" ma:readOnly="true">
      <xsd:simpleType>
        <xsd:restriction base="dms:Note">
          <xsd:maxLength value="255"/>
        </xsd:restriction>
      </xsd:simpleType>
    </xsd:element>
    <xsd:element name="SharingHintHash" ma:index="30" nillable="true" ma:displayName="Sharing Hint Hash" ma:description="" ma:hidden="true" ma:internalName="SharingHintHash" ma:readOnly="true">
      <xsd:simpleType>
        <xsd:restriction base="dms:Text"/>
      </xsd:simpleType>
    </xsd:element>
    <xsd:element name="LastSharedByUser" ma:index="31" nillable="true" ma:displayName="Last Shared By User" ma:description="" ma:internalName="LastSharedByUser" ma:readOnly="true">
      <xsd:simpleType>
        <xsd:restriction base="dms:Note">
          <xsd:maxLength value="255"/>
        </xsd:restriction>
      </xsd:simpleType>
    </xsd:element>
    <xsd:element name="LastSharedByTime" ma:index="32" nillable="true" ma:displayName="Last Shared By Time" ma:description="" ma:internalName="LastSharedByTime" ma:readOnly="true">
      <xsd:simpleType>
        <xsd:restriction base="dms:DateTime"/>
      </xsd:simpleType>
    </xsd:element>
    <xsd:element name="Records_x0020_Status" ma:index="37" nillable="true" ma:displayName="Records Status" ma:default="Pending" ma:internalName="Records_x0020_Status">
      <xsd:simpleType>
        <xsd:restriction base="dms:Text"/>
      </xsd:simpleType>
    </xsd:element>
    <xsd:element name="Records_x0020_Date" ma:index="38" nillable="true" ma:displayName="Records Date" ma:hidden="true" ma:internalName="Records_x0020_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46aa0371-c0be-4330-a5ff-ec128acf39ed" elementFormDefault="qualified">
    <xsd:import namespace="http://schemas.microsoft.com/office/2006/documentManagement/types"/>
    <xsd:import namespace="http://schemas.microsoft.com/office/infopath/2007/PartnerControls"/>
    <xsd:element name="MediaServiceMetadata" ma:index="33" nillable="true" ma:displayName="MediaServiceMetadata" ma:description="" ma:hidden="true" ma:internalName="MediaServiceMetadata" ma:readOnly="true">
      <xsd:simpleType>
        <xsd:restriction base="dms:Note"/>
      </xsd:simpleType>
    </xsd:element>
    <xsd:element name="MediaServiceFastMetadata" ma:index="34" nillable="true" ma:displayName="MediaServiceFastMetadata" ma:description="" ma:hidden="true" ma:internalName="MediaServiceFastMetadata" ma:readOnly="true">
      <xsd:simpleType>
        <xsd:restriction base="dms:Note"/>
      </xsd:simpleType>
    </xsd:element>
    <xsd:element name="MediaServiceAutoTags" ma:index="35" nillable="true" ma:displayName="MediaServiceAutoTags" ma:description="" ma:internalName="MediaServiceAutoTags" ma:readOnly="true">
      <xsd:simpleType>
        <xsd:restriction base="dms:Text"/>
      </xsd:simpleType>
    </xsd:element>
    <xsd:element name="MediaServiceOCR" ma:index="36" nillable="true" ma:displayName="MediaServiceOCR" ma:internalName="MediaServiceOCR" ma:readOnly="true">
      <xsd:simpleType>
        <xsd:restriction base="dms:Note">
          <xsd:maxLength value="255"/>
        </xsd:restriction>
      </xsd:simpleType>
    </xsd:element>
    <xsd:element name="MediaServiceDateTaken" ma:index="39" nillable="true" ma:displayName="MediaServiceDateTaken" ma:hidden="true" ma:internalName="MediaServiceDateTaken" ma:readOnly="true">
      <xsd:simpleType>
        <xsd:restriction base="dms:Text"/>
      </xsd:simpleType>
    </xsd:element>
    <xsd:element name="MediaServiceLocation" ma:index="40" nillable="true" ma:displayName="MediaServiceLocation" ma:internalName="MediaServiceLocation" ma:readOnly="true">
      <xsd:simpleType>
        <xsd:restriction base="dms:Text"/>
      </xsd:simpleType>
    </xsd:element>
    <xsd:element name="MediaServiceEventHashCode" ma:index="41" nillable="true" ma:displayName="MediaServiceEventHashCode" ma:hidden="true" ma:internalName="MediaServiceEventHashCode" ma:readOnly="true">
      <xsd:simpleType>
        <xsd:restriction base="dms:Text"/>
      </xsd:simpleType>
    </xsd:element>
    <xsd:element name="MediaServiceGenerationTime" ma:index="42"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4CFDB25E-CC4E-4552-9C66-676F865FAA12}">
  <ds:schemaRefs>
    <ds:schemaRef ds:uri="ESRI.ArcGIS.Mapping.OfficeIntegration.PowerPointInfo"/>
  </ds:schemaRefs>
</ds:datastoreItem>
</file>

<file path=customXml/itemProps10.xml><?xml version="1.0" encoding="utf-8"?>
<ds:datastoreItem xmlns:ds="http://schemas.openxmlformats.org/officeDocument/2006/customXml" ds:itemID="{8FA5E24A-B739-4AD9-94C3-38E47BC0F6BB}">
  <ds:schemaRefs>
    <ds:schemaRef ds:uri="ESRI.ArcGIS.Mapping.OfficeIntegration.PowerPointInfo"/>
  </ds:schemaRefs>
</ds:datastoreItem>
</file>

<file path=customXml/itemProps11.xml><?xml version="1.0" encoding="utf-8"?>
<ds:datastoreItem xmlns:ds="http://schemas.openxmlformats.org/officeDocument/2006/customXml" ds:itemID="{DCD52D16-A077-4697-8ADB-C282764ACC9F}">
  <ds:schemaRefs>
    <ds:schemaRef ds:uri="ESRI.ArcGIS.Mapping.OfficeIntegration.PowerPointInfo"/>
  </ds:schemaRefs>
</ds:datastoreItem>
</file>

<file path=customXml/itemProps12.xml><?xml version="1.0" encoding="utf-8"?>
<ds:datastoreItem xmlns:ds="http://schemas.openxmlformats.org/officeDocument/2006/customXml" ds:itemID="{900DCCC1-6A20-4493-874F-F9D5AF06BFF9}">
  <ds:schemaRefs>
    <ds:schemaRef ds:uri="http://schemas.microsoft.com/sharepoint/v3/contenttype/forms"/>
  </ds:schemaRefs>
</ds:datastoreItem>
</file>

<file path=customXml/itemProps13.xml><?xml version="1.0" encoding="utf-8"?>
<ds:datastoreItem xmlns:ds="http://schemas.openxmlformats.org/officeDocument/2006/customXml" ds:itemID="{348D4CD6-20DA-40AF-ABE9-8B3D566D5421}">
  <ds:schemaRefs>
    <ds:schemaRef ds:uri="ESRI.ArcGIS.Mapping.OfficeIntegration.PowerPointInfo"/>
  </ds:schemaRefs>
</ds:datastoreItem>
</file>

<file path=customXml/itemProps14.xml><?xml version="1.0" encoding="utf-8"?>
<ds:datastoreItem xmlns:ds="http://schemas.openxmlformats.org/officeDocument/2006/customXml" ds:itemID="{6D016994-A4BB-4DE6-8264-70CA73C6EAA7}">
  <ds:schemaRefs>
    <ds:schemaRef ds:uri="ESRI.ArcGIS.Mapping.OfficeIntegration.PowerPointInfo"/>
  </ds:schemaRefs>
</ds:datastoreItem>
</file>

<file path=customXml/itemProps15.xml><?xml version="1.0" encoding="utf-8"?>
<ds:datastoreItem xmlns:ds="http://schemas.openxmlformats.org/officeDocument/2006/customXml" ds:itemID="{F7D31E0E-6374-4E99-90B3-439DA6A76D3A}">
  <ds:schemaRefs>
    <ds:schemaRef ds:uri="ESRI.ArcGIS.Mapping.OfficeIntegration.PowerPointInfo"/>
  </ds:schemaRefs>
</ds:datastoreItem>
</file>

<file path=customXml/itemProps16.xml><?xml version="1.0" encoding="utf-8"?>
<ds:datastoreItem xmlns:ds="http://schemas.openxmlformats.org/officeDocument/2006/customXml" ds:itemID="{66B67102-3BA2-4C7D-96C9-C4C0CF2CA61E}">
  <ds:schemaRefs>
    <ds:schemaRef ds:uri="ESRI.ArcGIS.Mapping.OfficeIntegration.PowerPointInfo"/>
  </ds:schemaRefs>
</ds:datastoreItem>
</file>

<file path=customXml/itemProps17.xml><?xml version="1.0" encoding="utf-8"?>
<ds:datastoreItem xmlns:ds="http://schemas.openxmlformats.org/officeDocument/2006/customXml" ds:itemID="{FC9053D9-C5D6-4FA8-971A-7CD6A31946BF}">
  <ds:schemaRefs>
    <ds:schemaRef ds:uri="ESRI.ArcGIS.Mapping.OfficeIntegration.PowerPointInfo"/>
  </ds:schemaRefs>
</ds:datastoreItem>
</file>

<file path=customXml/itemProps18.xml><?xml version="1.0" encoding="utf-8"?>
<ds:datastoreItem xmlns:ds="http://schemas.openxmlformats.org/officeDocument/2006/customXml" ds:itemID="{29794887-C518-4D97-BC9D-89C61528CB49}">
  <ds:schemaRefs>
    <ds:schemaRef ds:uri="ESRI.ArcGIS.Mapping.OfficeIntegration.PowerPointInfo"/>
  </ds:schemaRefs>
</ds:datastoreItem>
</file>

<file path=customXml/itemProps19.xml><?xml version="1.0" encoding="utf-8"?>
<ds:datastoreItem xmlns:ds="http://schemas.openxmlformats.org/officeDocument/2006/customXml" ds:itemID="{F2E10C85-9E02-4758-9119-A0AC8A70215C}">
  <ds:schemaRefs>
    <ds:schemaRef ds:uri="Microsoft.SharePoint.Taxonomy.ContentTypeSync"/>
  </ds:schemaRefs>
</ds:datastoreItem>
</file>

<file path=customXml/itemProps2.xml><?xml version="1.0" encoding="utf-8"?>
<ds:datastoreItem xmlns:ds="http://schemas.openxmlformats.org/officeDocument/2006/customXml" ds:itemID="{72910EF0-F426-475D-8079-DA53016E7EB2}">
  <ds:schemaRefs>
    <ds:schemaRef ds:uri="ESRI.ArcGIS.Mapping.OfficeIntegration.PowerPointInfo"/>
  </ds:schemaRefs>
</ds:datastoreItem>
</file>

<file path=customXml/itemProps20.xml><?xml version="1.0" encoding="utf-8"?>
<ds:datastoreItem xmlns:ds="http://schemas.openxmlformats.org/officeDocument/2006/customXml" ds:itemID="{6B6D1B4E-B8B6-444B-80A4-DE16F9494F54}">
  <ds:schemaRefs>
    <ds:schemaRef ds:uri="ESRI.ArcGIS.Mapping.OfficeIntegration.PowerPointInfo"/>
  </ds:schemaRefs>
</ds:datastoreItem>
</file>

<file path=customXml/itemProps21.xml><?xml version="1.0" encoding="utf-8"?>
<ds:datastoreItem xmlns:ds="http://schemas.openxmlformats.org/officeDocument/2006/customXml" ds:itemID="{8DD35FEF-97C7-46C4-9EAF-5B4F890BD08C}">
  <ds:schemaRefs>
    <ds:schemaRef ds:uri="ESRI.ArcGIS.Mapping.OfficeIntegration.PowerPointInfo"/>
  </ds:schemaRefs>
</ds:datastoreItem>
</file>

<file path=customXml/itemProps22.xml><?xml version="1.0" encoding="utf-8"?>
<ds:datastoreItem xmlns:ds="http://schemas.openxmlformats.org/officeDocument/2006/customXml" ds:itemID="{48F0FB1C-C456-4A1D-8CC5-B4033E33AB0F}">
  <ds:schemaRefs>
    <ds:schemaRef ds:uri="ESRI.ArcGIS.Mapping.OfficeIntegration.PowerPointInfo"/>
  </ds:schemaRefs>
</ds:datastoreItem>
</file>

<file path=customXml/itemProps23.xml><?xml version="1.0" encoding="utf-8"?>
<ds:datastoreItem xmlns:ds="http://schemas.openxmlformats.org/officeDocument/2006/customXml" ds:itemID="{797DBD2A-8B2D-43FE-84D3-2D3A1E1B9E95}">
  <ds:schemaRefs>
    <ds:schemaRef ds:uri="ESRI.ArcGIS.Mapping.OfficeIntegration.PowerPointInfo"/>
  </ds:schemaRefs>
</ds:datastoreItem>
</file>

<file path=customXml/itemProps24.xml><?xml version="1.0" encoding="utf-8"?>
<ds:datastoreItem xmlns:ds="http://schemas.openxmlformats.org/officeDocument/2006/customXml" ds:itemID="{50CD9E59-0B5A-4413-9F50-14761092B7E1}">
  <ds:schemaRefs>
    <ds:schemaRef ds:uri="ESRI.ArcGIS.Mapping.OfficeIntegration.PowerPointInfo"/>
  </ds:schemaRefs>
</ds:datastoreItem>
</file>

<file path=customXml/itemProps25.xml><?xml version="1.0" encoding="utf-8"?>
<ds:datastoreItem xmlns:ds="http://schemas.openxmlformats.org/officeDocument/2006/customXml" ds:itemID="{E155B49F-D5C1-468C-80C6-8D68B9E7DDD5}">
  <ds:schemaRefs>
    <ds:schemaRef ds:uri="ba8eb6be-0955-44cd-ad6c-1ec625d649b5"/>
    <ds:schemaRef ds:uri="http://schemas.microsoft.com/sharepoint/v3"/>
    <ds:schemaRef ds:uri="http://purl.org/dc/terms/"/>
    <ds:schemaRef ds:uri="46aa0371-c0be-4330-a5ff-ec128acf39ed"/>
    <ds:schemaRef ds:uri="http://schemas.microsoft.com/office/2006/documentManagement/types"/>
    <ds:schemaRef ds:uri="http://schemas.microsoft.com/office/infopath/2007/PartnerControls"/>
    <ds:schemaRef ds:uri="http://schemas.openxmlformats.org/package/2006/metadata/core-properties"/>
    <ds:schemaRef ds:uri="http://schemas.microsoft.com/sharepoint/v3/fields"/>
    <ds:schemaRef ds:uri="http://purl.org/dc/elements/1.1/"/>
    <ds:schemaRef ds:uri="http://schemas.microsoft.com/office/2006/metadata/properties"/>
    <ds:schemaRef ds:uri="http://schemas.microsoft.com/sharepoint.v3"/>
    <ds:schemaRef ds:uri="4ffa91fb-a0ff-4ac5-b2db-65c790d184a4"/>
    <ds:schemaRef ds:uri="http://www.w3.org/XML/1998/namespace"/>
    <ds:schemaRef ds:uri="http://purl.org/dc/dcmitype/"/>
  </ds:schemaRefs>
</ds:datastoreItem>
</file>

<file path=customXml/itemProps26.xml><?xml version="1.0" encoding="utf-8"?>
<ds:datastoreItem xmlns:ds="http://schemas.openxmlformats.org/officeDocument/2006/customXml" ds:itemID="{3D5BFEE9-E20D-4236-A2DA-8B12DE2995DD}">
  <ds:schemaRefs>
    <ds:schemaRef ds:uri="ESRI.ArcGIS.Mapping.OfficeIntegration.PowerPointInfo"/>
  </ds:schemaRefs>
</ds:datastoreItem>
</file>

<file path=customXml/itemProps27.xml><?xml version="1.0" encoding="utf-8"?>
<ds:datastoreItem xmlns:ds="http://schemas.openxmlformats.org/officeDocument/2006/customXml" ds:itemID="{DB0A34F0-2435-41B6-89AB-906863197647}">
  <ds:schemaRefs>
    <ds:schemaRef ds:uri="ESRI.ArcGIS.Mapping.OfficeIntegration.PowerPointInfo"/>
  </ds:schemaRefs>
</ds:datastoreItem>
</file>

<file path=customXml/itemProps28.xml><?xml version="1.0" encoding="utf-8"?>
<ds:datastoreItem xmlns:ds="http://schemas.openxmlformats.org/officeDocument/2006/customXml" ds:itemID="{94780234-BEE9-4F03-B0F9-EA377C7C1185}">
  <ds:schemaRefs>
    <ds:schemaRef ds:uri="ESRI.ArcGIS.Mapping.OfficeIntegration.PowerPointInfo"/>
  </ds:schemaRefs>
</ds:datastoreItem>
</file>

<file path=customXml/itemProps29.xml><?xml version="1.0" encoding="utf-8"?>
<ds:datastoreItem xmlns:ds="http://schemas.openxmlformats.org/officeDocument/2006/customXml" ds:itemID="{19302629-45DD-4493-9656-5FA25EA96B3C}">
  <ds:schemaRefs>
    <ds:schemaRef ds:uri="ESRI.ArcGIS.Mapping.OfficeIntegration.PowerPointInfo"/>
  </ds:schemaRefs>
</ds:datastoreItem>
</file>

<file path=customXml/itemProps3.xml><?xml version="1.0" encoding="utf-8"?>
<ds:datastoreItem xmlns:ds="http://schemas.openxmlformats.org/officeDocument/2006/customXml" ds:itemID="{A79BA03B-6F19-4BC3-97AA-69755011708C}">
  <ds:schemaRefs>
    <ds:schemaRef ds:uri="ESRI.ArcGIS.Mapping.OfficeIntegration.PowerPointInfo"/>
  </ds:schemaRefs>
</ds:datastoreItem>
</file>

<file path=customXml/itemProps4.xml><?xml version="1.0" encoding="utf-8"?>
<ds:datastoreItem xmlns:ds="http://schemas.openxmlformats.org/officeDocument/2006/customXml" ds:itemID="{EE116F13-5F45-4E15-9B4B-5149CE7EBD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ffa91fb-a0ff-4ac5-b2db-65c790d184a4"/>
    <ds:schemaRef ds:uri="http://schemas.microsoft.com/sharepoint.v3"/>
    <ds:schemaRef ds:uri="http://schemas.microsoft.com/sharepoint/v3/fields"/>
    <ds:schemaRef ds:uri="ba8eb6be-0955-44cd-ad6c-1ec625d649b5"/>
    <ds:schemaRef ds:uri="46aa0371-c0be-4330-a5ff-ec128acf39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D7F3BFCD-CC9A-4F45-878A-57F7295091B4}">
  <ds:schemaRefs>
    <ds:schemaRef ds:uri="ESRI.ArcGIS.Mapping.OfficeIntegration.PowerPointInfo"/>
  </ds:schemaRefs>
</ds:datastoreItem>
</file>

<file path=customXml/itemProps6.xml><?xml version="1.0" encoding="utf-8"?>
<ds:datastoreItem xmlns:ds="http://schemas.openxmlformats.org/officeDocument/2006/customXml" ds:itemID="{5849F10C-1EDF-470C-96E1-C278E573671C}">
  <ds:schemaRefs>
    <ds:schemaRef ds:uri="ESRI.ArcGIS.Mapping.OfficeIntegration.PowerPointInfo"/>
  </ds:schemaRefs>
</ds:datastoreItem>
</file>

<file path=customXml/itemProps7.xml><?xml version="1.0" encoding="utf-8"?>
<ds:datastoreItem xmlns:ds="http://schemas.openxmlformats.org/officeDocument/2006/customXml" ds:itemID="{662D36E8-DE20-4AED-9940-69A0BE2D84E7}">
  <ds:schemaRefs>
    <ds:schemaRef ds:uri="ESRI.ArcGIS.Mapping.OfficeIntegration.PowerPointInfo"/>
  </ds:schemaRefs>
</ds:datastoreItem>
</file>

<file path=customXml/itemProps8.xml><?xml version="1.0" encoding="utf-8"?>
<ds:datastoreItem xmlns:ds="http://schemas.openxmlformats.org/officeDocument/2006/customXml" ds:itemID="{662A3F76-B012-4A98-9BEB-6D4BFD39D832}">
  <ds:schemaRefs>
    <ds:schemaRef ds:uri="ESRI.ArcGIS.Mapping.OfficeIntegration.PowerPointInfo"/>
  </ds:schemaRefs>
</ds:datastoreItem>
</file>

<file path=customXml/itemProps9.xml><?xml version="1.0" encoding="utf-8"?>
<ds:datastoreItem xmlns:ds="http://schemas.openxmlformats.org/officeDocument/2006/customXml" ds:itemID="{56755ED1-8DEC-4C31-9EB5-306F4554FF52}">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Concourse</Template>
  <TotalTime>61130</TotalTime>
  <Words>5968</Words>
  <Application>Microsoft Office PowerPoint</Application>
  <PresentationFormat>Widescreen</PresentationFormat>
  <Paragraphs>940</Paragraphs>
  <Slides>114</Slides>
  <Notes>31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114</vt:i4>
      </vt:variant>
    </vt:vector>
  </HeadingPairs>
  <TitlesOfParts>
    <vt:vector size="121" baseType="lpstr">
      <vt:lpstr>Arial</vt:lpstr>
      <vt:lpstr>Calibri</vt:lpstr>
      <vt:lpstr>Lucida Sans Unicode</vt:lpstr>
      <vt:lpstr>Verdana</vt:lpstr>
      <vt:lpstr>Wingdings 2</vt:lpstr>
      <vt:lpstr>Wingdings 3</vt:lpstr>
      <vt:lpstr>Concourse</vt:lpstr>
      <vt:lpstr>Quarterly Update on the National Emissions Inventory Collaborative</vt:lpstr>
      <vt:lpstr>Webinar Ground Rules: Questions?</vt:lpstr>
      <vt:lpstr>Overview of the Platform Collaborative</vt:lpstr>
      <vt:lpstr>2016 EMP Schedule</vt:lpstr>
      <vt:lpstr>Organizational Structure</vt:lpstr>
      <vt:lpstr>Objectives of Today’s Webinar</vt:lpstr>
      <vt:lpstr>2016v1 Release Contents</vt:lpstr>
      <vt:lpstr>2016 v1 Release Documentation</vt:lpstr>
      <vt:lpstr>Items Not Yet Available</vt:lpstr>
      <vt:lpstr>Expected Applications of 2016v1</vt:lpstr>
      <vt:lpstr>PowerPoint Presentation</vt:lpstr>
      <vt:lpstr>PowerPoint Presentation</vt:lpstr>
      <vt:lpstr>PowerPoint Presentation</vt:lpstr>
      <vt:lpstr>PowerPoint Presentation</vt:lpstr>
      <vt:lpstr>PowerPoint Presentation</vt:lpstr>
      <vt:lpstr>Collaborative Workgroup Reports</vt:lpstr>
      <vt:lpstr>Electricity Generating  Units (EGU) Workgroup</vt:lpstr>
      <vt:lpstr>EGU Workgroup: 2016 Base Year</vt:lpstr>
      <vt:lpstr>EGU Workgroup: IPM</vt:lpstr>
      <vt:lpstr>EGU Workgroup: ERTAC-EGU</vt:lpstr>
      <vt:lpstr>EGU Workgroup: ERTAC-EGU</vt:lpstr>
      <vt:lpstr>EGU Workgroup: ERTAC-EGU</vt:lpstr>
      <vt:lpstr>Non-EGU Point Workgroup</vt:lpstr>
      <vt:lpstr>Non-EGU Point: Base Year Updates</vt:lpstr>
      <vt:lpstr>Non-EGU Point: Future Year Updates</vt:lpstr>
      <vt:lpstr>PowerPoint Presentation</vt:lpstr>
      <vt:lpstr>PowerPoint Presentation</vt:lpstr>
      <vt:lpstr>NonPoint Workgroup</vt:lpstr>
      <vt:lpstr>NonPoint Workgroup: Base Year Updates</vt:lpstr>
      <vt:lpstr>NonPoint Workgroup: Future Year Updates</vt:lpstr>
      <vt:lpstr>PowerPoint Presentation</vt:lpstr>
      <vt:lpstr>PowerPoint Presentation</vt:lpstr>
      <vt:lpstr>PowerPoint Presentation</vt:lpstr>
      <vt:lpstr>PowerPoint Presentation</vt:lpstr>
      <vt:lpstr>Oil and Gas Workgroup</vt:lpstr>
      <vt:lpstr>Oil and Gas Emissions Workgroup</vt:lpstr>
      <vt:lpstr>Oil and Gas Emissions Workgroup</vt:lpstr>
      <vt:lpstr>PowerPoint Presentation</vt:lpstr>
      <vt:lpstr>PowerPoint Presentation</vt:lpstr>
      <vt:lpstr>Oil and Gas Emissions Workgroup</vt:lpstr>
      <vt:lpstr>Crude Oil and Natural Gas Production Growth Factors (2016 EMP Version 1)</vt:lpstr>
      <vt:lpstr>PowerPoint Presentation</vt:lpstr>
      <vt:lpstr>Oil and Gas  Emissions Workgroup</vt:lpstr>
      <vt:lpstr>Onroad Mobile Workgroup</vt:lpstr>
      <vt:lpstr>Onroad Workgroup: 2016v1</vt:lpstr>
      <vt:lpstr>2016v1 Platform CONUS Onroad Emissions Compared to 2016beta</vt:lpstr>
      <vt:lpstr>% Differences: v1 minus beta</vt:lpstr>
      <vt:lpstr>Commercial Marine Vessel (CMV) Workgroup</vt:lpstr>
      <vt:lpstr>Marine Workgroup: 2016v1 Summary</vt:lpstr>
      <vt:lpstr>CMV Updates Since September</vt:lpstr>
      <vt:lpstr>Additional CMV Updates</vt:lpstr>
      <vt:lpstr>CMV C3 Annual Total NOx Emissions</vt:lpstr>
      <vt:lpstr>CMV C1C2 Annual Total NOx Emissions</vt:lpstr>
      <vt:lpstr>Difference between 2016v1 and 2016beta CMV Annual NOx Emissions</vt:lpstr>
      <vt:lpstr>Nonroad Mobile Workgroup</vt:lpstr>
      <vt:lpstr>PowerPoint Presentation</vt:lpstr>
      <vt:lpstr>PowerPoint Presentation</vt:lpstr>
      <vt:lpstr>Nonroad Workgroup: 2016v1</vt:lpstr>
      <vt:lpstr>Nonroad % Differences: 2028-2016v1</vt:lpstr>
      <vt:lpstr>Rail Workgroup </vt:lpstr>
      <vt:lpstr>Rail Workgroup: 2016v1</vt:lpstr>
      <vt:lpstr>Projection Methodology Overview </vt:lpstr>
      <vt:lpstr>Rail Workgroup: 2016v1</vt:lpstr>
      <vt:lpstr>Line Haul Projection Results</vt:lpstr>
      <vt:lpstr>Biogenic Workgroup</vt:lpstr>
      <vt:lpstr>Biogenic Emissions Workgroup</vt:lpstr>
      <vt:lpstr>Biogenic Emissions Workgroup</vt:lpstr>
      <vt:lpstr>PowerPoint Presentation</vt:lpstr>
      <vt:lpstr>PowerPoint Presentation</vt:lpstr>
      <vt:lpstr>Fires Workgroup</vt:lpstr>
      <vt:lpstr>Fires Emissions Workgroup</vt:lpstr>
      <vt:lpstr>Fires Emissions Workgroup</vt:lpstr>
      <vt:lpstr>Results: U.S. Type Monthly</vt:lpstr>
      <vt:lpstr>PowerPoint Presentation</vt:lpstr>
      <vt:lpstr>PowerPoint Presentation</vt:lpstr>
      <vt:lpstr>International Emissions</vt:lpstr>
      <vt:lpstr>Emissions Modeling Workgroup</vt:lpstr>
      <vt:lpstr>Emissions Modeling Workgroup</vt:lpstr>
      <vt:lpstr>Emissions Modeling Workgroup</vt:lpstr>
      <vt:lpstr>EPA-State 2016 Model Evaluation Forum </vt:lpstr>
      <vt:lpstr>2016v1 Emissions Summaries</vt:lpstr>
      <vt:lpstr>Annual Total 12km CO Emissions</vt:lpstr>
      <vt:lpstr>2016v1-beta Annual Total 12km CO Emissions</vt:lpstr>
      <vt:lpstr>National Annual CO Emissions</vt:lpstr>
      <vt:lpstr>National Annual CO Emissions</vt:lpstr>
      <vt:lpstr>Annual Total 12km NOx Emissions</vt:lpstr>
      <vt:lpstr>2016v1-beta Annual Total 12km NOx Emissions</vt:lpstr>
      <vt:lpstr>National Annual NOx Emissions</vt:lpstr>
      <vt:lpstr>National Annual NOx Emissions</vt:lpstr>
      <vt:lpstr>Annual Total 12km VOC Emissions</vt:lpstr>
      <vt:lpstr>Annual Total 12km Biogenic VOC Emissions</vt:lpstr>
      <vt:lpstr>Annual Total 12km Anthropogenic VOC Emissions</vt:lpstr>
      <vt:lpstr>2016v1-beta Annual Total 12km VOC Emissions</vt:lpstr>
      <vt:lpstr>National Annual VOC* Emissions</vt:lpstr>
      <vt:lpstr>National Annual VOC* Emissions</vt:lpstr>
      <vt:lpstr>Annual Total 12km NH3 Emissions</vt:lpstr>
      <vt:lpstr>2016v1-beta Annual Total 12km NH3 Emissions</vt:lpstr>
      <vt:lpstr>National Annual NH3 Emissions</vt:lpstr>
      <vt:lpstr>National Annual NH3 Emissions</vt:lpstr>
      <vt:lpstr>Annual Total 12km SO2 Emissions</vt:lpstr>
      <vt:lpstr>2016v1-beta Annual Total 12km SO2 Emissions</vt:lpstr>
      <vt:lpstr>National Annual SO2 Emissions</vt:lpstr>
      <vt:lpstr>National Annual SO2 Emissions</vt:lpstr>
      <vt:lpstr>Annual Total 12km PM2.5 Emissions</vt:lpstr>
      <vt:lpstr>2016v1-beta Annual Total 12km PM2.5 Emissions</vt:lpstr>
      <vt:lpstr>National Annual PM2.5 Emissions</vt:lpstr>
      <vt:lpstr>National Annual PM2.5 Emissions</vt:lpstr>
      <vt:lpstr>Base Year Comparison Plot 2016v1-2011v6 &amp; 2016v1-2016beta</vt:lpstr>
      <vt:lpstr>Future Year Comparison Plot 20232016-20232011 &amp; 20282016-20282011</vt:lpstr>
      <vt:lpstr>What other plots are available?</vt:lpstr>
      <vt:lpstr>What other plots are available?</vt:lpstr>
      <vt:lpstr>Inventory Collaborative Next Steps</vt:lpstr>
      <vt:lpstr>Inventory Collaborative Next Steps</vt:lpstr>
      <vt:lpstr>Inventory Collaborative Wiki Links</vt:lpstr>
    </vt:vector>
  </TitlesOfParts>
  <Company>US-EPA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Marc Houyoux</dc:creator>
  <cp:lastModifiedBy>Eyth, Alison</cp:lastModifiedBy>
  <cp:revision>1220</cp:revision>
  <cp:lastPrinted>2017-12-04T21:57:59Z</cp:lastPrinted>
  <dcterms:created xsi:type="dcterms:W3CDTF">2011-06-13T20:10:16Z</dcterms:created>
  <dcterms:modified xsi:type="dcterms:W3CDTF">2020-01-23T15:46:36Z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0x010100BC446F43D88E304B9A8612EBB1AAEBEA</vt:lpwstr>
  </property>
</Properties>
</file>